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oboto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bold.fntdata"/><Relationship Id="rId10" Type="http://schemas.openxmlformats.org/officeDocument/2006/relationships/slide" Target="slides/slide5.xml"/><Relationship Id="rId32" Type="http://schemas.openxmlformats.org/officeDocument/2006/relationships/font" Target="fonts/Roboto-regular.fntdata"/><Relationship Id="rId13" Type="http://schemas.openxmlformats.org/officeDocument/2006/relationships/slide" Target="slides/slide8.xml"/><Relationship Id="rId35" Type="http://schemas.openxmlformats.org/officeDocument/2006/relationships/font" Target="fonts/Roboto-boldItalic.fntdata"/><Relationship Id="rId12" Type="http://schemas.openxmlformats.org/officeDocument/2006/relationships/slide" Target="slides/slide7.xml"/><Relationship Id="rId34" Type="http://schemas.openxmlformats.org/officeDocument/2006/relationships/font" Target="fonts/Roboto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8- Eragon correu O mais rápido que </a:t>
            </a:r>
            <a:r>
              <a:rPr lang="pt-BR"/>
              <a:t>pôde</a:t>
            </a:r>
            <a:r>
              <a:rPr lang="pt-BR"/>
              <a:t> para tentar chegar antes dos homens encapuzados. Quando chegou na propriedade do tio, não encontrou ninguém - decidiu procurar Safira antes, para contextualizar a história do dragão, caso o tio não acreditasse. Quando Safira apareceu na Montanha, Eragon contou toda a história. Safira ficou furiosa quando escutou sobre gabatorix ter matado os dragões e os cavaleiros.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e60890a60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e60890a60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garoto foi conduzido pela curandeira até a casa do ferreiro, onde o tio se encontrava doente, quase morrendo.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e60890a60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e60890a60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Eragon acordou de amnhã e foi até o quarto onde o tio estava deitado se recuperando - e viu todos chorando: Garrow não resistiu.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e60890a601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e60890a601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Eragon não esperou o enterro do tio, e na manhã do dia seguinte conversou com Saphira por telepatia e foi convencido por ela a deixar a tristeza de lado e ir atrás dos Ra'zac e se vingar.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e60890a601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e60890a601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Eragon roubou carne do açougue e um couro curtido para usar com sela de Saphira - não era roubo, um dia ele pagaria, pensou. Enquanto fugia, foi interpelado por Brom que disse que o seguiria.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e60890a601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e60890a601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e60890a601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e60890a601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Brom conseguia conversar com Saphira e sabia tudo sobre os dragões.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e60890a601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e60890a601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 Brom deu para Eragon uma espada vermelha poderosa, forjada pelos elfos - o contador de histórias não quis revelar mais nada de seu passado.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e60890a60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e60890a60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Brom fez uma sela para Saphira com o couro e planejou com Eragon a vingança contra os Ra'zac.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e60890a60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e60890a60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e60890a601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e60890a60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12- Brom começou a treinar Eragon com espadas improvisadas de madeira.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e60890a60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e60890a6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Ela começou a bater as asas furiosamente. Quando Eragon tentou acalmá-a, segurando-a, o Dragão levantou o voo.  Eragon voou tão alto que viu de cima Carvahall e a espinha bem pequenininha lá do alto.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e60890a601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e60890a601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e60baeed7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e60baeed7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e60baeed71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e60baeed71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e60baeed7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e60baeed7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e60baeed71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e60baeed71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12- Brom começou a treinar Eragon com espadas improvisadas de madeira. 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e61128083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e61128083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e611280a8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e611280a8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e60890a60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e60890a60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Safira voou por horas, furiosa, e quando desceu no ato de uma Montanha, já era noite, e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60890a60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60890a60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 Eragon estava com as pernas machucadas após horas tentar se segurar nas escamas do dragão. Após a fúria, Safira se arrependeu.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e60890a60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e60890a60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Eragon se acomodou debaixo da asa quente de Saphira, se protegendo da neve, e descansou até amanhecer.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e60890a60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e60890a60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9- Eragon encontrou a casa do seu tio em destroços; pelas pegadas ele calculou que teriam sido os 2 espectros encapuzados que haviam destruído a casa. Ele procurou entre os destroços e encontrou o tio desmaiado e machucado.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e60890a60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e60890a60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 Safira levou o tio voando até a entrada de Carvahall e Eragon arrastou o tio o máximo que conseguiu. Quando Brom surgiu na estrada, Eragon desmaiou.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e60890a60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e60890a60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e60890a60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e60890a60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10- Eragon acordou em uma casa cheia de plantas e com um aroma de ervas. Ele olhou para o lado e viu a curandeira de cavahall ao lado dele.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jpg"/><Relationship Id="rId4" Type="http://schemas.openxmlformats.org/officeDocument/2006/relationships/image" Target="../media/image42.jpg"/><Relationship Id="rId5" Type="http://schemas.openxmlformats.org/officeDocument/2006/relationships/image" Target="../media/image23.jpg"/><Relationship Id="rId6" Type="http://schemas.openxmlformats.org/officeDocument/2006/relationships/image" Target="../media/image2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Relationship Id="rId4" Type="http://schemas.openxmlformats.org/officeDocument/2006/relationships/image" Target="../media/image2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3.jpg"/><Relationship Id="rId4" Type="http://schemas.openxmlformats.org/officeDocument/2006/relationships/image" Target="../media/image36.jpg"/><Relationship Id="rId5" Type="http://schemas.openxmlformats.org/officeDocument/2006/relationships/image" Target="../media/image2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3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2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9.jpg"/><Relationship Id="rId4" Type="http://schemas.openxmlformats.org/officeDocument/2006/relationships/image" Target="../media/image27.jpg"/><Relationship Id="rId5" Type="http://schemas.openxmlformats.org/officeDocument/2006/relationships/image" Target="../media/image2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2.jpg"/><Relationship Id="rId4" Type="http://schemas.openxmlformats.org/officeDocument/2006/relationships/image" Target="../media/image35.jpg"/><Relationship Id="rId5" Type="http://schemas.openxmlformats.org/officeDocument/2006/relationships/image" Target="../media/image24.jpg"/><Relationship Id="rId6" Type="http://schemas.openxmlformats.org/officeDocument/2006/relationships/image" Target="../media/image2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8.jpg"/><Relationship Id="rId4" Type="http://schemas.openxmlformats.org/officeDocument/2006/relationships/image" Target="../media/image4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0.jpg"/><Relationship Id="rId4" Type="http://schemas.openxmlformats.org/officeDocument/2006/relationships/image" Target="../media/image3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7.jpg"/><Relationship Id="rId5" Type="http://schemas.openxmlformats.org/officeDocument/2006/relationships/image" Target="../media/image1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jpg"/><Relationship Id="rId4" Type="http://schemas.openxmlformats.org/officeDocument/2006/relationships/image" Target="../media/image3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7.jpg"/><Relationship Id="rId4" Type="http://schemas.openxmlformats.org/officeDocument/2006/relationships/image" Target="../media/image47.jpg"/><Relationship Id="rId5" Type="http://schemas.openxmlformats.org/officeDocument/2006/relationships/image" Target="../media/image5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jpg"/><Relationship Id="rId4" Type="http://schemas.openxmlformats.org/officeDocument/2006/relationships/image" Target="../media/image3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9.jpg"/><Relationship Id="rId4" Type="http://schemas.openxmlformats.org/officeDocument/2006/relationships/image" Target="../media/image4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0.jpg"/><Relationship Id="rId4" Type="http://schemas.openxmlformats.org/officeDocument/2006/relationships/image" Target="../media/image3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youtube.com/watch?v=5fUa75OWUlY" TargetMode="External"/><Relationship Id="rId4" Type="http://schemas.openxmlformats.org/officeDocument/2006/relationships/image" Target="../media/image4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Relationship Id="rId4" Type="http://schemas.openxmlformats.org/officeDocument/2006/relationships/image" Target="../media/image3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Relationship Id="rId4" Type="http://schemas.openxmlformats.org/officeDocument/2006/relationships/image" Target="../media/image15.jpg"/><Relationship Id="rId5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76A5A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b="1" lang="pt-BR" sz="1940">
                <a:solidFill>
                  <a:srgbClr val="FFFFFF"/>
                </a:solidFill>
              </a:rPr>
              <a:t>CASA DO TIO VAZIA E SAPHIRA NERVOSA</a:t>
            </a:r>
            <a:endParaRPr b="1" sz="1940">
              <a:solidFill>
                <a:srgbClr val="FFFFFF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7" name="Google Shape;57;p13"/>
          <p:cNvSpPr txBox="1"/>
          <p:nvPr/>
        </p:nvSpPr>
        <p:spPr>
          <a:xfrm>
            <a:off x="6895475" y="4182675"/>
            <a:ext cx="1177200" cy="784800"/>
          </a:xfrm>
          <a:prstGeom prst="rect">
            <a:avLst/>
          </a:prstGeom>
          <a:solidFill>
            <a:srgbClr val="CFE2F3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Saphira ficou furiosa</a:t>
            </a:r>
            <a:endParaRPr sz="1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3D85C6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EFEFEF"/>
                </a:solidFill>
              </a:rPr>
              <a:t>TIO DOENTE NA CASA DO FERREIRO</a:t>
            </a:r>
            <a:endParaRPr b="1">
              <a:solidFill>
                <a:srgbClr val="EFEFEF"/>
              </a:solidFill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13300" cy="4764001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5" name="Google Shape;125;p22"/>
          <p:cNvPicPr preferRelativeResize="0"/>
          <p:nvPr/>
        </p:nvPicPr>
        <p:blipFill rotWithShape="1">
          <a:blip r:embed="rId4">
            <a:alphaModFix/>
          </a:blip>
          <a:srcRect b="59990" l="39315" r="19326" t="0"/>
          <a:stretch/>
        </p:blipFill>
        <p:spPr>
          <a:xfrm>
            <a:off x="3414750" y="3798250"/>
            <a:ext cx="1298550" cy="1345249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6" name="Google Shape;126;p22"/>
          <p:cNvPicPr preferRelativeResize="0"/>
          <p:nvPr/>
        </p:nvPicPr>
        <p:blipFill rotWithShape="1">
          <a:blip r:embed="rId5">
            <a:alphaModFix/>
          </a:blip>
          <a:srcRect b="49477" l="5836" r="62408" t="8254"/>
          <a:stretch/>
        </p:blipFill>
        <p:spPr>
          <a:xfrm>
            <a:off x="2349368" y="3798250"/>
            <a:ext cx="1010632" cy="1345249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3300" y="379500"/>
            <a:ext cx="4430700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38761D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3F3F3"/>
                </a:solidFill>
              </a:rPr>
              <a:t>GARROW MORREU — ERAGON DECIDE ABANDONAR CARVAHALL</a:t>
            </a:r>
            <a:endParaRPr b="1">
              <a:solidFill>
                <a:srgbClr val="F3F3F3"/>
              </a:solidFill>
            </a:endParaRPr>
          </a:p>
        </p:txBody>
      </p:sp>
      <p:pic>
        <p:nvPicPr>
          <p:cNvPr id="133" name="Google Shape;133;p23"/>
          <p:cNvPicPr preferRelativeResize="0"/>
          <p:nvPr/>
        </p:nvPicPr>
        <p:blipFill rotWithShape="1">
          <a:blip r:embed="rId3">
            <a:alphaModFix/>
          </a:blip>
          <a:srcRect b="0" l="8917" r="0" t="0"/>
          <a:stretch/>
        </p:blipFill>
        <p:spPr>
          <a:xfrm>
            <a:off x="0" y="379500"/>
            <a:ext cx="4339384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4" name="Google Shape;13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9374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5" name="Google Shape;135;p23"/>
          <p:cNvSpPr txBox="1"/>
          <p:nvPr/>
        </p:nvSpPr>
        <p:spPr>
          <a:xfrm>
            <a:off x="5093525" y="4241825"/>
            <a:ext cx="2269800" cy="656100"/>
          </a:xfrm>
          <a:prstGeom prst="rect">
            <a:avLst/>
          </a:prstGeom>
          <a:solidFill>
            <a:srgbClr val="6D9EEB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latin typeface="Comic Sans MS"/>
                <a:ea typeface="Comic Sans MS"/>
                <a:cs typeface="Comic Sans MS"/>
                <a:sym typeface="Comic Sans MS"/>
              </a:rPr>
              <a:t>ERAGON NÃO PARTICIPOU DO ENTERRO DO TIO</a:t>
            </a:r>
            <a:endParaRPr sz="12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38761D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3F3F3"/>
                </a:solidFill>
              </a:rPr>
              <a:t>DEPOIS DE VÁRIOS DIAS EM DEPRESSÃO, FOI CONVENCIDO POR SAPHIRA</a:t>
            </a:r>
            <a:endParaRPr b="1">
              <a:solidFill>
                <a:srgbClr val="F3F3F3"/>
              </a:solidFill>
            </a:endParaRPr>
          </a:p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3">
            <a:alphaModFix/>
          </a:blip>
          <a:srcRect b="32860" l="11662" r="8401" t="21428"/>
          <a:stretch/>
        </p:blipFill>
        <p:spPr>
          <a:xfrm>
            <a:off x="49475" y="383100"/>
            <a:ext cx="3654574" cy="2176074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2" name="Google Shape;14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4050" y="383100"/>
            <a:ext cx="5387651" cy="4760399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3" name="Google Shape;143;p24"/>
          <p:cNvPicPr preferRelativeResize="0"/>
          <p:nvPr/>
        </p:nvPicPr>
        <p:blipFill rotWithShape="1">
          <a:blip r:embed="rId5">
            <a:alphaModFix/>
          </a:blip>
          <a:srcRect b="29213" l="0" r="0" t="0"/>
          <a:stretch/>
        </p:blipFill>
        <p:spPr>
          <a:xfrm>
            <a:off x="0" y="2571750"/>
            <a:ext cx="3704051" cy="2571750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5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6AA84F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EFEFEF"/>
                </a:solidFill>
              </a:rPr>
              <a:t>ERAGON “PEGOU EMPRESTADO” ALGUNS </a:t>
            </a:r>
            <a:r>
              <a:rPr b="1" lang="pt-BR">
                <a:solidFill>
                  <a:srgbClr val="EFEFEF"/>
                </a:solidFill>
              </a:rPr>
              <a:t>ITENS</a:t>
            </a:r>
            <a:r>
              <a:rPr b="1" lang="pt-BR">
                <a:solidFill>
                  <a:srgbClr val="EFEFEF"/>
                </a:solidFill>
              </a:rPr>
              <a:t> E FOI INTERPELADO POR BROM</a:t>
            </a:r>
            <a:endParaRPr b="1">
              <a:solidFill>
                <a:srgbClr val="EFEFEF"/>
              </a:solidFill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 rotWithShape="1">
          <a:blip r:embed="rId3">
            <a:alphaModFix/>
          </a:blip>
          <a:srcRect b="0" l="13591" r="11440" t="0"/>
          <a:stretch/>
        </p:blipFill>
        <p:spPr>
          <a:xfrm>
            <a:off x="0" y="379500"/>
            <a:ext cx="3571300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0" name="Google Shape;150;p25"/>
          <p:cNvPicPr preferRelativeResize="0"/>
          <p:nvPr/>
        </p:nvPicPr>
        <p:blipFill rotWithShape="1">
          <a:blip r:embed="rId4">
            <a:alphaModFix/>
          </a:blip>
          <a:srcRect b="0" l="17404" r="11758" t="0"/>
          <a:stretch/>
        </p:blipFill>
        <p:spPr>
          <a:xfrm>
            <a:off x="3571300" y="379500"/>
            <a:ext cx="3102751" cy="47639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1" name="Google Shape;151;p25"/>
          <p:cNvPicPr preferRelativeResize="0"/>
          <p:nvPr/>
        </p:nvPicPr>
        <p:blipFill rotWithShape="1">
          <a:blip r:embed="rId5">
            <a:alphaModFix/>
          </a:blip>
          <a:srcRect b="0" l="0" r="48982" t="0"/>
          <a:stretch/>
        </p:blipFill>
        <p:spPr>
          <a:xfrm>
            <a:off x="6674050" y="404850"/>
            <a:ext cx="2469949" cy="4713300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274E13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FFFFF"/>
                </a:solidFill>
              </a:rPr>
              <a:t>ERAGON E BROM PROCURARAM NOS DESTROÇOS O ARCO</a:t>
            </a:r>
            <a:endParaRPr b="1">
              <a:solidFill>
                <a:srgbClr val="FFFFFF"/>
              </a:solidFill>
            </a:endParaRPr>
          </a:p>
        </p:txBody>
      </p:sp>
      <p:pic>
        <p:nvPicPr>
          <p:cNvPr id="157" name="Google Shape;15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" name="Google Shape;15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1155CC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FFFFF"/>
                </a:solidFill>
              </a:rPr>
              <a:t>BROM CONSEGUIA CONVERSAR COM SAPHIRA</a:t>
            </a:r>
            <a:endParaRPr b="1">
              <a:solidFill>
                <a:srgbClr val="FFFFFF"/>
              </a:solidFill>
            </a:endParaRPr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000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5" name="Google Shape;165;p27"/>
          <p:cNvPicPr preferRelativeResize="0"/>
          <p:nvPr/>
        </p:nvPicPr>
        <p:blipFill rotWithShape="1">
          <a:blip r:embed="rId4">
            <a:alphaModFix/>
          </a:blip>
          <a:srcRect b="0" l="0" r="48982" t="0"/>
          <a:stretch/>
        </p:blipFill>
        <p:spPr>
          <a:xfrm>
            <a:off x="0" y="404850"/>
            <a:ext cx="2469949" cy="4713300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6" name="Google Shape;166;p27"/>
          <p:cNvPicPr preferRelativeResize="0"/>
          <p:nvPr/>
        </p:nvPicPr>
        <p:blipFill rotWithShape="1">
          <a:blip r:embed="rId5">
            <a:alphaModFix/>
          </a:blip>
          <a:srcRect b="0" l="21031" r="22493" t="0"/>
          <a:stretch/>
        </p:blipFill>
        <p:spPr>
          <a:xfrm>
            <a:off x="2469950" y="404850"/>
            <a:ext cx="2661901" cy="4713300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134F5C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FFFFF"/>
                </a:solidFill>
              </a:rPr>
              <a:t>ESPADA DE PRESENTE E SILÊNCIO SOBRE O PASSADO DE BROM</a:t>
            </a:r>
            <a:endParaRPr b="1">
              <a:solidFill>
                <a:srgbClr val="FFFFFF"/>
              </a:solidFill>
            </a:endParaRPr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3999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3" name="Google Shape;173;p28"/>
          <p:cNvPicPr preferRelativeResize="0"/>
          <p:nvPr/>
        </p:nvPicPr>
        <p:blipFill rotWithShape="1">
          <a:blip r:embed="rId4">
            <a:alphaModFix/>
          </a:blip>
          <a:srcRect b="0" l="0" r="65783" t="10626"/>
          <a:stretch/>
        </p:blipFill>
        <p:spPr>
          <a:xfrm>
            <a:off x="4764000" y="379500"/>
            <a:ext cx="1873408" cy="4764001"/>
          </a:xfrm>
          <a:prstGeom prst="rect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4" name="Google Shape;174;p28"/>
          <p:cNvPicPr preferRelativeResize="0"/>
          <p:nvPr/>
        </p:nvPicPr>
        <p:blipFill rotWithShape="1">
          <a:blip r:embed="rId5">
            <a:alphaModFix/>
          </a:blip>
          <a:srcRect b="0" l="21031" r="22493" t="0"/>
          <a:stretch/>
        </p:blipFill>
        <p:spPr>
          <a:xfrm>
            <a:off x="6637400" y="404850"/>
            <a:ext cx="2506601" cy="4713300"/>
          </a:xfrm>
          <a:prstGeom prst="rect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5" name="Google Shape;175;p28"/>
          <p:cNvSpPr txBox="1"/>
          <p:nvPr/>
        </p:nvSpPr>
        <p:spPr>
          <a:xfrm>
            <a:off x="129375" y="661750"/>
            <a:ext cx="774300" cy="4242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Zar'roc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9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0B5394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FFFFF"/>
                </a:solidFill>
              </a:rPr>
              <a:t>ERAGON E BROM FORAM ATRÁS DOS ESPECTROS PARA SE VINGAR</a:t>
            </a:r>
            <a:endParaRPr b="1">
              <a:solidFill>
                <a:srgbClr val="FFFFFF"/>
              </a:solidFill>
            </a:endParaRPr>
          </a:p>
        </p:txBody>
      </p:sp>
      <p:pic>
        <p:nvPicPr>
          <p:cNvPr id="181" name="Google Shape;18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3999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2" name="Google Shape;18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57650" cy="4764001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3" name="Google Shape;183;p29"/>
          <p:cNvPicPr preferRelativeResize="0"/>
          <p:nvPr/>
        </p:nvPicPr>
        <p:blipFill rotWithShape="1">
          <a:blip r:embed="rId5">
            <a:alphaModFix/>
          </a:blip>
          <a:srcRect b="32450" l="21032" r="30860" t="14448"/>
          <a:stretch/>
        </p:blipFill>
        <p:spPr>
          <a:xfrm>
            <a:off x="1295000" y="3548175"/>
            <a:ext cx="1361001" cy="1595325"/>
          </a:xfrm>
          <a:prstGeom prst="rect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4" name="Google Shape;184;p29"/>
          <p:cNvPicPr preferRelativeResize="0"/>
          <p:nvPr/>
        </p:nvPicPr>
        <p:blipFill rotWithShape="1">
          <a:blip r:embed="rId6">
            <a:alphaModFix/>
          </a:blip>
          <a:srcRect b="46079" l="0" r="65783" t="10624"/>
          <a:stretch/>
        </p:blipFill>
        <p:spPr>
          <a:xfrm>
            <a:off x="0" y="3548175"/>
            <a:ext cx="1295007" cy="1595325"/>
          </a:xfrm>
          <a:prstGeom prst="rect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0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351C75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FFFFF"/>
                </a:solidFill>
              </a:rPr>
              <a:t>BROM PARA EM UMA VILA PARA COMPRAR CAVALOS</a:t>
            </a:r>
            <a:endParaRPr b="1">
              <a:solidFill>
                <a:srgbClr val="FFFFFF"/>
              </a:solidFill>
            </a:endParaRPr>
          </a:p>
        </p:txBody>
      </p:sp>
      <p:pic>
        <p:nvPicPr>
          <p:cNvPr id="190" name="Google Shape;19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3999" cy="47639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1" name="Google Shape;19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674EA7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EFEFEF"/>
                </a:solidFill>
              </a:rPr>
              <a:t>BROM INICIOU O TREINAMENTO COM ERAGON USANDO ESPADA DE MADEIRA</a:t>
            </a:r>
            <a:endParaRPr b="1">
              <a:solidFill>
                <a:srgbClr val="EFEFEF"/>
              </a:solidFill>
            </a:endParaRPr>
          </a:p>
        </p:txBody>
      </p:sp>
      <p:pic>
        <p:nvPicPr>
          <p:cNvPr id="197" name="Google Shape;19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3999" cy="47639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8" name="Google Shape;19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A4C2F4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b="1" lang="pt-BR" sz="1740"/>
              <a:t>O </a:t>
            </a:r>
            <a:r>
              <a:rPr b="1" lang="pt-BR" sz="1740"/>
              <a:t>DRAGÃO LEVANTOU VOO ENFURECIDO</a:t>
            </a:r>
            <a:endParaRPr b="1" sz="174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4" name="Google Shape;64;p14"/>
          <p:cNvPicPr preferRelativeResize="0"/>
          <p:nvPr/>
        </p:nvPicPr>
        <p:blipFill rotWithShape="1">
          <a:blip r:embed="rId4">
            <a:alphaModFix/>
          </a:blip>
          <a:srcRect b="0" l="23539" r="13488" t="0"/>
          <a:stretch/>
        </p:blipFill>
        <p:spPr>
          <a:xfrm>
            <a:off x="4572000" y="379500"/>
            <a:ext cx="2758100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5">
            <a:alphaModFix/>
          </a:blip>
          <a:srcRect b="0" l="17498" r="30532" t="0"/>
          <a:stretch/>
        </p:blipFill>
        <p:spPr>
          <a:xfrm>
            <a:off x="6877275" y="379500"/>
            <a:ext cx="2266724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6" name="Google Shape;66;p14"/>
          <p:cNvSpPr txBox="1"/>
          <p:nvPr/>
        </p:nvSpPr>
        <p:spPr>
          <a:xfrm>
            <a:off x="7012125" y="4055400"/>
            <a:ext cx="1855800" cy="8910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dk1"/>
                </a:solidFill>
              </a:rPr>
              <a:t>Eragon voou tão alto que viu de cima Carvahall e a espinha bem pequenininha lá do alto.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0B5394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FFFFF"/>
                </a:solidFill>
              </a:rPr>
              <a:t>ENQUANTO ELES VIAJAVAM A CAVALO, SAPHIRA PLAINAVA NO ALTO</a:t>
            </a:r>
            <a:endParaRPr b="1">
              <a:solidFill>
                <a:srgbClr val="FFFFFF"/>
              </a:solidFill>
            </a:endParaRPr>
          </a:p>
        </p:txBody>
      </p:sp>
      <p:pic>
        <p:nvPicPr>
          <p:cNvPr id="204" name="Google Shape;20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5" name="Google Shape;20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 txBox="1"/>
          <p:nvPr>
            <p:ph idx="1" type="subTitle"/>
          </p:nvPr>
        </p:nvSpPr>
        <p:spPr>
          <a:xfrm>
            <a:off x="-50" y="0"/>
            <a:ext cx="9144000" cy="471000"/>
          </a:xfrm>
          <a:prstGeom prst="rect">
            <a:avLst/>
          </a:prstGeom>
          <a:solidFill>
            <a:srgbClr val="741B47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b="1" lang="pt-BR" sz="1970">
                <a:solidFill>
                  <a:srgbClr val="FFFFFF"/>
                </a:solidFill>
              </a:rPr>
              <a:t>CHEGARAM EM YAZUAC E ENCONTRARAM A VILA VAZIA</a:t>
            </a:r>
            <a:endParaRPr b="1" sz="1970">
              <a:solidFill>
                <a:srgbClr val="FFFFFF"/>
              </a:solidFill>
            </a:endParaRPr>
          </a:p>
        </p:txBody>
      </p:sp>
      <p:pic>
        <p:nvPicPr>
          <p:cNvPr id="211" name="Google Shape;21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" y="471000"/>
            <a:ext cx="4672499" cy="46724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2" name="Google Shape;212;p33"/>
          <p:cNvPicPr preferRelativeResize="0"/>
          <p:nvPr/>
        </p:nvPicPr>
        <p:blipFill rotWithShape="1">
          <a:blip r:embed="rId4">
            <a:alphaModFix/>
          </a:blip>
          <a:srcRect b="0" l="22202" r="15693" t="0"/>
          <a:stretch/>
        </p:blipFill>
        <p:spPr>
          <a:xfrm>
            <a:off x="4403250" y="471000"/>
            <a:ext cx="2873290" cy="46267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3" name="Google Shape;213;p33"/>
          <p:cNvPicPr preferRelativeResize="0"/>
          <p:nvPr/>
        </p:nvPicPr>
        <p:blipFill rotWithShape="1">
          <a:blip r:embed="rId5">
            <a:alphaModFix/>
          </a:blip>
          <a:srcRect b="0" l="37353" r="8854" t="0"/>
          <a:stretch/>
        </p:blipFill>
        <p:spPr>
          <a:xfrm>
            <a:off x="6630575" y="471000"/>
            <a:ext cx="2513426" cy="46724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/>
          <p:nvPr>
            <p:ph idx="1" type="subTitle"/>
          </p:nvPr>
        </p:nvSpPr>
        <p:spPr>
          <a:xfrm>
            <a:off x="-50" y="0"/>
            <a:ext cx="9144000" cy="471000"/>
          </a:xfrm>
          <a:prstGeom prst="rect">
            <a:avLst/>
          </a:prstGeom>
          <a:solidFill>
            <a:srgbClr val="38761D"/>
          </a:solidFill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FFFFF"/>
                </a:solidFill>
              </a:rPr>
              <a:t>OS URGALS INICIARAM OS ATAQUES</a:t>
            </a:r>
            <a:endParaRPr b="1">
              <a:solidFill>
                <a:srgbClr val="FFFFFF"/>
              </a:solidFill>
            </a:endParaRPr>
          </a:p>
        </p:txBody>
      </p:sp>
      <p:pic>
        <p:nvPicPr>
          <p:cNvPr id="219" name="Google Shape;21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1000"/>
            <a:ext cx="4672499" cy="46724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20" name="Google Shape;22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2500" y="471000"/>
            <a:ext cx="4471450" cy="46724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5"/>
          <p:cNvSpPr txBox="1"/>
          <p:nvPr>
            <p:ph idx="1" type="subTitle"/>
          </p:nvPr>
        </p:nvSpPr>
        <p:spPr>
          <a:xfrm>
            <a:off x="-50" y="0"/>
            <a:ext cx="9144000" cy="471000"/>
          </a:xfrm>
          <a:prstGeom prst="rect">
            <a:avLst/>
          </a:prstGeom>
          <a:solidFill>
            <a:srgbClr val="FF0000"/>
          </a:solidFill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EFEFEF"/>
                </a:solidFill>
              </a:rPr>
              <a:t>UMA PALAVRA VEIO NA MENTE DE ERAGON</a:t>
            </a:r>
            <a:endParaRPr b="1">
              <a:solidFill>
                <a:srgbClr val="EFEFEF"/>
              </a:solidFill>
            </a:endParaRPr>
          </a:p>
        </p:txBody>
      </p:sp>
      <p:pic>
        <p:nvPicPr>
          <p:cNvPr id="226" name="Google Shape;22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1000"/>
            <a:ext cx="4672499" cy="46724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27" name="Google Shape;22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2500" y="471000"/>
            <a:ext cx="4471450" cy="46724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8" name="Google Shape;228;p35"/>
          <p:cNvSpPr txBox="1"/>
          <p:nvPr/>
        </p:nvSpPr>
        <p:spPr>
          <a:xfrm>
            <a:off x="5241075" y="629950"/>
            <a:ext cx="1739400" cy="4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>
                <a:solidFill>
                  <a:srgbClr val="E8EAED"/>
                </a:solidFill>
                <a:highlight>
                  <a:srgbClr val="264D3B"/>
                </a:highlight>
                <a:latin typeface="Roboto"/>
                <a:ea typeface="Roboto"/>
                <a:cs typeface="Roboto"/>
                <a:sym typeface="Roboto"/>
              </a:rPr>
              <a:t>Brisingr!</a:t>
            </a:r>
            <a:endParaRPr sz="3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6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674EA7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EFEFEF"/>
                </a:solidFill>
              </a:rPr>
              <a:t>BROM INICIOU O TREINAMENTO COM ERAGON USANDO ESPADA DE MADEIRA</a:t>
            </a:r>
            <a:endParaRPr b="1">
              <a:solidFill>
                <a:srgbClr val="EFEFEF"/>
              </a:solidFill>
            </a:endParaRPr>
          </a:p>
        </p:txBody>
      </p:sp>
      <p:pic>
        <p:nvPicPr>
          <p:cNvPr id="234" name="Google Shape;23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3999" cy="47639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35" name="Google Shape;23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6" name="Google Shape;236;p36"/>
          <p:cNvSpPr txBox="1"/>
          <p:nvPr/>
        </p:nvSpPr>
        <p:spPr>
          <a:xfrm>
            <a:off x="0" y="3955800"/>
            <a:ext cx="1527300" cy="1187700"/>
          </a:xfrm>
          <a:prstGeom prst="rect">
            <a:avLst/>
          </a:prstGeom>
          <a:solidFill>
            <a:srgbClr val="D5A6BD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Poderia Eragon fazer também um treinamento de magia com os elfos?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7"/>
          <p:cNvSpPr txBox="1"/>
          <p:nvPr/>
        </p:nvSpPr>
        <p:spPr>
          <a:xfrm>
            <a:off x="12725" y="0"/>
            <a:ext cx="9088500" cy="5346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latin typeface="Trebuchet MS"/>
                <a:ea typeface="Trebuchet MS"/>
                <a:cs typeface="Trebuchet MS"/>
                <a:sym typeface="Trebuchet MS"/>
              </a:rPr>
              <a:t>FIM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42" name="Google Shape;24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34550"/>
            <a:ext cx="9144000" cy="460894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7"/>
          <p:cNvSpPr txBox="1"/>
          <p:nvPr/>
        </p:nvSpPr>
        <p:spPr>
          <a:xfrm>
            <a:off x="161200" y="3906950"/>
            <a:ext cx="1803000" cy="1124100"/>
          </a:xfrm>
          <a:prstGeom prst="rect">
            <a:avLst/>
          </a:prstGeom>
          <a:solidFill>
            <a:srgbClr val="CFE2F3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Trebuchet MS"/>
                <a:ea typeface="Trebuchet MS"/>
                <a:cs typeface="Trebuchet MS"/>
                <a:sym typeface="Trebuchet MS"/>
              </a:rPr>
              <a:t>Quer se sentir vivendo no mundo medieval? Leia o livro Eragon!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8" title="Yu-Gi-Oh! Duel Monsters - Season 1, Episode 1 - O Coração das Cartas (Português do Brasil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3D85C6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b="1" lang="pt-BR" sz="1840">
                <a:solidFill>
                  <a:srgbClr val="D9D9D9"/>
                </a:solidFill>
              </a:rPr>
              <a:t>SAPHIRA VOOU POR HORAS, ATÉ ANOITECER…</a:t>
            </a:r>
            <a:endParaRPr b="1" sz="1840">
              <a:solidFill>
                <a:srgbClr val="D9D9D9"/>
              </a:solidFill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37349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674EA7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b="1" lang="pt-BR" sz="1840">
                <a:solidFill>
                  <a:srgbClr val="EFEFEF"/>
                </a:solidFill>
              </a:rPr>
              <a:t>SAFIRA SE ACALMOU E FICOU ARREPENDIDA</a:t>
            </a:r>
            <a:endParaRPr b="1" sz="1840">
              <a:solidFill>
                <a:srgbClr val="EFEFEF"/>
              </a:solidFill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39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6FA8DC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b="1" lang="pt-BR" sz="1740"/>
              <a:t>ERAGON CUIDOU DAS FERIDAS E VOLTOU À CASA DO TIO DE MANHÃ</a:t>
            </a:r>
            <a:endParaRPr b="1" sz="1740"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1155CC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D9D9D9"/>
                </a:solidFill>
              </a:rPr>
              <a:t>ERAGON ENCONTROU A CASA EM DESTROÇOS</a:t>
            </a:r>
            <a:endParaRPr b="1">
              <a:solidFill>
                <a:srgbClr val="D9D9D9"/>
              </a:solidFill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5" name="Google Shape;95;p18"/>
          <p:cNvSpPr txBox="1"/>
          <p:nvPr/>
        </p:nvSpPr>
        <p:spPr>
          <a:xfrm>
            <a:off x="0" y="4394775"/>
            <a:ext cx="1442400" cy="795300"/>
          </a:xfrm>
          <a:prstGeom prst="rect">
            <a:avLst/>
          </a:prstGeom>
          <a:solidFill>
            <a:srgbClr val="FFF2CC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dk1"/>
                </a:solidFill>
              </a:rPr>
              <a:t>encontrou o tio desmaiado e machucado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1155CC"/>
          </a:solidFill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F3F3F3"/>
                </a:solidFill>
              </a:rPr>
              <a:t>TIO LEVADO PARA CARVAHALL — BROM APARECEU PARA AJUDAR</a:t>
            </a:r>
            <a:endParaRPr b="1">
              <a:solidFill>
                <a:srgbClr val="F3F3F3"/>
              </a:solidFill>
            </a:endParaRPr>
          </a:p>
        </p:txBody>
      </p:sp>
      <p:pic>
        <p:nvPicPr>
          <p:cNvPr id="101" name="Google Shape;101;p19"/>
          <p:cNvPicPr preferRelativeResize="0"/>
          <p:nvPr/>
        </p:nvPicPr>
        <p:blipFill rotWithShape="1">
          <a:blip r:embed="rId3">
            <a:alphaModFix/>
          </a:blip>
          <a:srcRect b="0" l="21321" r="0" t="0"/>
          <a:stretch/>
        </p:blipFill>
        <p:spPr>
          <a:xfrm>
            <a:off x="0" y="379500"/>
            <a:ext cx="3748375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2" name="Google Shape;102;p19"/>
          <p:cNvPicPr preferRelativeResize="0"/>
          <p:nvPr/>
        </p:nvPicPr>
        <p:blipFill rotWithShape="1">
          <a:blip r:embed="rId4">
            <a:alphaModFix/>
          </a:blip>
          <a:srcRect b="0" l="16463" r="4534" t="0"/>
          <a:stretch/>
        </p:blipFill>
        <p:spPr>
          <a:xfrm>
            <a:off x="3748375" y="379500"/>
            <a:ext cx="341785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3" name="Google Shape;103;p19"/>
          <p:cNvPicPr preferRelativeResize="0"/>
          <p:nvPr/>
        </p:nvPicPr>
        <p:blipFill rotWithShape="1">
          <a:blip r:embed="rId5">
            <a:alphaModFix/>
          </a:blip>
          <a:srcRect b="0" l="19726" r="14166" t="0"/>
          <a:stretch/>
        </p:blipFill>
        <p:spPr>
          <a:xfrm>
            <a:off x="6387975" y="379500"/>
            <a:ext cx="2756024" cy="47639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CFE2F3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b="1" lang="pt-BR" sz="1940"/>
              <a:t>Após o esforço para arrastar o tio, Eragon desmaiou</a:t>
            </a:r>
            <a:endParaRPr b="1" sz="1940"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0" name="Google Shape;11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4000" y="379500"/>
            <a:ext cx="4380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1" name="Google Shape;111;p20"/>
          <p:cNvSpPr txBox="1"/>
          <p:nvPr/>
        </p:nvSpPr>
        <p:spPr>
          <a:xfrm>
            <a:off x="373300" y="4087225"/>
            <a:ext cx="1675500" cy="816600"/>
          </a:xfrm>
          <a:prstGeom prst="rect">
            <a:avLst/>
          </a:prstGeom>
          <a:solidFill>
            <a:srgbClr val="FCE5CD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Trebuchet MS"/>
                <a:ea typeface="Trebuchet MS"/>
                <a:cs typeface="Trebuchet MS"/>
                <a:sym typeface="Trebuchet MS"/>
              </a:rPr>
              <a:t>o garoto já estava machucado por conta de Saphira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idx="1" type="subTitle"/>
          </p:nvPr>
        </p:nvSpPr>
        <p:spPr>
          <a:xfrm>
            <a:off x="0" y="0"/>
            <a:ext cx="9144000" cy="379500"/>
          </a:xfrm>
          <a:prstGeom prst="rect">
            <a:avLst/>
          </a:prstGeom>
          <a:solidFill>
            <a:srgbClr val="38761D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b="1" lang="pt-BR" sz="1440">
                <a:solidFill>
                  <a:srgbClr val="EFEFEF"/>
                </a:solidFill>
              </a:rPr>
              <a:t>ERAGON ACORDOU NA CASA DA </a:t>
            </a:r>
            <a:r>
              <a:rPr b="1" lang="pt-BR" sz="1440">
                <a:solidFill>
                  <a:srgbClr val="EFEFEF"/>
                </a:solidFill>
              </a:rPr>
              <a:t>CURANDEIRA E NÃO OBTEVE CONTATO COM SAPHIRA</a:t>
            </a:r>
            <a:endParaRPr b="1" sz="1440">
              <a:solidFill>
                <a:srgbClr val="EFEFEF"/>
              </a:solidFill>
            </a:endParaRPr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500"/>
            <a:ext cx="4764001" cy="47640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8" name="Google Shape;11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83100"/>
            <a:ext cx="4572001" cy="4760399"/>
          </a:xfrm>
          <a:prstGeom prst="rect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