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78f93d4f6e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78f93d4f6e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Quatro crianças: Susana, Lúcia, Pedro e Edmundo, foram levados até o interior da Inglaterra, por conta dos ataques aéreos que a Inglaterra estava sofrendo da Alemanha na Segunda Guerra, onde ficariam protegidas.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As crianças foram recebidas por um senhor velho em uma mansão no interior do país, onde ficariam até acabar a guerra.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78f93d4f6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78f93d4f6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Antes de dormirem, as crianças planejaram explorar os bosques próximos à mansão. No dia seguinte amanheceu chovendo e as crianças decidiram conhecer a enorme mansão.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78f93d4f6e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78f93d4f6e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78f93d4f6e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78f93d4f6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78f93d4f6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78f93d4f6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78f93d4f6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78f93d4f6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Na última sala encontraram um enorme guarda-roupa com um espelho na porta. Como os outros irmãos viram que só havia o guarda-roupas, saíram do quarto, Lúcia, no entanto, resolveu abri-lo.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78f93d4f6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78f93d4f6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primeira fileira de cabides estava cheia de casacos. Lúcia foi avançando no escuro tentando encontrar o fundo do guar-roupas, mas encontrou outra fileira de casacos. Deu mais alguns passos, mas não encontrava o fundo, estranhou.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78f93d4f6e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78f93d4f6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 móvel deveria ser mais fundo do que ela imaginava. Deu mais alguns passos e sentiu algo macio nos pés.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78f93d4f6e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78f93d4f6e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Ela enroscou o rosto em algo áspero, e não eram casacos, pareciam ramos de árvores. Deu mais alguns passos e viu uma luz no fundo, onde deveria estar o fundo do guarda-roupas.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78f93d4f6e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78f93d4f6e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 Deu mais alguns passos e viu uma luz no fundo, onde deveria estar o fundo do guarda-roupas.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78f93d4f6e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78f93d4f6e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Lúcia se sentiu assustada, e, ao mesmo tempo, curiosa. Caminhou alguns passos e olhou para trás: a porta do guarda-roupa estava aberta, mostrando a luz do quarto acesa. 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78f93d4f6e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78f93d4f6e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Caminhou 10 minutos em direção à luz. Quando se aproximou, viu um fauno segurando um lampião.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78f93d4f6e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78f93d4f6e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2.jpg"/><Relationship Id="rId5" Type="http://schemas.openxmlformats.org/officeDocument/2006/relationships/image" Target="../media/image23.jpg"/><Relationship Id="rId6" Type="http://schemas.openxmlformats.org/officeDocument/2006/relationships/image" Target="../media/image17.jpg"/><Relationship Id="rId7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Relationship Id="rId4" Type="http://schemas.openxmlformats.org/officeDocument/2006/relationships/image" Target="../media/image1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1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10.jpg"/><Relationship Id="rId6" Type="http://schemas.openxmlformats.org/officeDocument/2006/relationships/image" Target="../media/image17.jpg"/><Relationship Id="rId7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Relationship Id="rId4" Type="http://schemas.openxmlformats.org/officeDocument/2006/relationships/image" Target="../media/image1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jpg"/><Relationship Id="rId4" Type="http://schemas.openxmlformats.org/officeDocument/2006/relationships/image" Target="../media/image2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9.jpg"/><Relationship Id="rId4" Type="http://schemas.openxmlformats.org/officeDocument/2006/relationships/image" Target="../media/image1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jpg"/><Relationship Id="rId4" Type="http://schemas.openxmlformats.org/officeDocument/2006/relationships/image" Target="../media/image2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jpg"/><Relationship Id="rId4" Type="http://schemas.openxmlformats.org/officeDocument/2006/relationships/image" Target="../media/image2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jpg"/><Relationship Id="rId4" Type="http://schemas.openxmlformats.org/officeDocument/2006/relationships/image" Target="../media/image3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jp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-50" y="0"/>
            <a:ext cx="9144000" cy="396600"/>
          </a:xfrm>
          <a:prstGeom prst="rect">
            <a:avLst/>
          </a:prstGeom>
          <a:solidFill>
            <a:srgbClr val="CFE2F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rPr b="1" lang="pt-BR" sz="1679">
                <a:solidFill>
                  <a:schemeClr val="dk1"/>
                </a:solidFill>
              </a:rPr>
              <a:t>4</a:t>
            </a:r>
            <a:r>
              <a:rPr b="1" lang="pt-BR" sz="1679">
                <a:solidFill>
                  <a:schemeClr val="dk1"/>
                </a:solidFill>
              </a:rPr>
              <a:t> irmãos: Susana, Lúcia, Pedro e Edmundo, foram levados até o interior da Inglaterra</a:t>
            </a:r>
            <a:endParaRPr b="1" sz="3252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6900" y="396600"/>
            <a:ext cx="2327549" cy="232754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96600"/>
            <a:ext cx="4746900" cy="47469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69650" y="396600"/>
            <a:ext cx="2374300" cy="232754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6900" y="2724151"/>
            <a:ext cx="2419348" cy="2419348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24599" y="2724150"/>
            <a:ext cx="2419351" cy="2419351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0" name="Google Shape;60;p13"/>
          <p:cNvSpPr txBox="1"/>
          <p:nvPr/>
        </p:nvSpPr>
        <p:spPr>
          <a:xfrm>
            <a:off x="5471775" y="2173075"/>
            <a:ext cx="877800" cy="454500"/>
          </a:xfrm>
          <a:prstGeom prst="rect">
            <a:avLst/>
          </a:prstGeom>
          <a:solidFill>
            <a:srgbClr val="B6D7A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/>
              <a:t>Edmundo Pevensie</a:t>
            </a:r>
            <a:endParaRPr sz="1100"/>
          </a:p>
        </p:txBody>
      </p:sp>
      <p:sp>
        <p:nvSpPr>
          <p:cNvPr id="61" name="Google Shape;61;p13"/>
          <p:cNvSpPr txBox="1"/>
          <p:nvPr/>
        </p:nvSpPr>
        <p:spPr>
          <a:xfrm>
            <a:off x="7546975" y="2173075"/>
            <a:ext cx="774600" cy="454500"/>
          </a:xfrm>
          <a:prstGeom prst="rect">
            <a:avLst/>
          </a:prstGeom>
          <a:solidFill>
            <a:srgbClr val="EAD1D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Comic Sans MS"/>
                <a:ea typeface="Comic Sans MS"/>
                <a:cs typeface="Comic Sans MS"/>
                <a:sym typeface="Comic Sans MS"/>
              </a:rPr>
              <a:t>Lúcia Pevensie</a:t>
            </a:r>
            <a:endParaRPr sz="1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135225" y="4569250"/>
            <a:ext cx="816000" cy="516300"/>
          </a:xfrm>
          <a:prstGeom prst="rect">
            <a:avLst/>
          </a:prstGeom>
          <a:solidFill>
            <a:srgbClr val="9FC5E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latin typeface="Trebuchet MS"/>
                <a:ea typeface="Trebuchet MS"/>
                <a:cs typeface="Trebuchet MS"/>
                <a:sym typeface="Trebuchet MS"/>
              </a:rPr>
              <a:t>Pedro Pevensie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7407475" y="4579575"/>
            <a:ext cx="816000" cy="454500"/>
          </a:xfrm>
          <a:prstGeom prst="rect">
            <a:avLst/>
          </a:prstGeom>
          <a:solidFill>
            <a:srgbClr val="E06666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latin typeface="Trebuchet MS"/>
                <a:ea typeface="Trebuchet MS"/>
                <a:cs typeface="Trebuchet MS"/>
                <a:sym typeface="Trebuchet MS"/>
              </a:rPr>
              <a:t>Susana Pevensie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idx="1" type="subTitle"/>
          </p:nvPr>
        </p:nvSpPr>
        <p:spPr>
          <a:xfrm>
            <a:off x="-50" y="0"/>
            <a:ext cx="9144000" cy="450300"/>
          </a:xfrm>
          <a:prstGeom prst="rect">
            <a:avLst/>
          </a:prstGeom>
          <a:solidFill>
            <a:srgbClr val="D0E0E3"/>
          </a:solidFill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900">
                <a:solidFill>
                  <a:schemeClr val="dk1"/>
                </a:solidFill>
              </a:rPr>
              <a:t>As crianças foram recebidas por um senhor em uma mansão no interior do país</a:t>
            </a:r>
            <a:endParaRPr sz="3600"/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0300"/>
            <a:ext cx="4693199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3200" y="450300"/>
            <a:ext cx="4450801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idx="1" type="subTitle"/>
          </p:nvPr>
        </p:nvSpPr>
        <p:spPr>
          <a:xfrm>
            <a:off x="47950" y="0"/>
            <a:ext cx="9096000" cy="450300"/>
          </a:xfrm>
          <a:prstGeom prst="rect">
            <a:avLst/>
          </a:prstGeom>
          <a:solidFill>
            <a:srgbClr val="C9DAF8"/>
          </a:solidFill>
        </p:spPr>
        <p:txBody>
          <a:bodyPr anchorCtr="0" anchor="t" bIns="91425" lIns="91425" spcFirstLastPara="1" rIns="91425" wrap="square" tIns="91425">
            <a:normAutofit fontScale="55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981"/>
              <a:t>Os irmãos planejaram explorar o lado de fora, mas no dia seguinte, amanheceu chovendo</a:t>
            </a:r>
            <a:endParaRPr b="1" sz="2981"/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0300"/>
            <a:ext cx="4693199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3200" y="450300"/>
            <a:ext cx="4450801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8" name="Google Shape;78;p15"/>
          <p:cNvSpPr txBox="1"/>
          <p:nvPr/>
        </p:nvSpPr>
        <p:spPr>
          <a:xfrm>
            <a:off x="167325" y="4073475"/>
            <a:ext cx="1476900" cy="9192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latin typeface="Comic Sans MS"/>
                <a:ea typeface="Comic Sans MS"/>
                <a:cs typeface="Comic Sans MS"/>
                <a:sym typeface="Comic Sans MS"/>
              </a:rPr>
              <a:t>Sendo assim, decidiram explorar a mansão</a:t>
            </a:r>
            <a:endParaRPr sz="13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idx="1" type="subTitle"/>
          </p:nvPr>
        </p:nvSpPr>
        <p:spPr>
          <a:xfrm>
            <a:off x="47950" y="0"/>
            <a:ext cx="9096000" cy="450300"/>
          </a:xfrm>
          <a:prstGeom prst="rect">
            <a:avLst/>
          </a:prstGeom>
          <a:solidFill>
            <a:srgbClr val="C9DAF8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</a:t>
            </a:r>
            <a:r>
              <a:rPr b="1" lang="pt-BR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ecidiram explorar a mansão</a:t>
            </a:r>
            <a:endParaRPr b="1" sz="3800"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0300"/>
            <a:ext cx="4693199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" name="Google Shape;8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3200" y="450300"/>
            <a:ext cx="4450801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6" name="Google Shape;86;p16"/>
          <p:cNvSpPr txBox="1"/>
          <p:nvPr/>
        </p:nvSpPr>
        <p:spPr>
          <a:xfrm>
            <a:off x="1530700" y="4286250"/>
            <a:ext cx="1301400" cy="799500"/>
          </a:xfrm>
          <a:prstGeom prst="rect">
            <a:avLst/>
          </a:prstGeom>
          <a:solidFill>
            <a:srgbClr val="C9DAF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latin typeface="Trebuchet MS"/>
                <a:ea typeface="Trebuchet MS"/>
                <a:cs typeface="Trebuchet MS"/>
                <a:sym typeface="Trebuchet MS"/>
              </a:rPr>
              <a:t>Descobriram um quarto cheio de quadros antigos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6267900" y="4211425"/>
            <a:ext cx="1301400" cy="7995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omic Sans MS"/>
                <a:ea typeface="Comic Sans MS"/>
                <a:cs typeface="Comic Sans MS"/>
                <a:sym typeface="Comic Sans MS"/>
              </a:rPr>
              <a:t>Um quarto cheio de armaduras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0300"/>
            <a:ext cx="4693199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3200" y="450300"/>
            <a:ext cx="4450749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4" name="Google Shape;94;p17"/>
          <p:cNvSpPr txBox="1"/>
          <p:nvPr>
            <p:ph idx="1" type="subTitle"/>
          </p:nvPr>
        </p:nvSpPr>
        <p:spPr>
          <a:xfrm>
            <a:off x="-50" y="0"/>
            <a:ext cx="9144000" cy="450300"/>
          </a:xfrm>
          <a:prstGeom prst="rect">
            <a:avLst/>
          </a:prstGeom>
          <a:solidFill>
            <a:srgbClr val="C9DAF8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Decidiram explorar a mansão</a:t>
            </a:r>
            <a:endParaRPr b="1" sz="3800"/>
          </a:p>
        </p:txBody>
      </p:sp>
      <p:sp>
        <p:nvSpPr>
          <p:cNvPr id="95" name="Google Shape;95;p17"/>
          <p:cNvSpPr txBox="1"/>
          <p:nvPr/>
        </p:nvSpPr>
        <p:spPr>
          <a:xfrm>
            <a:off x="1530700" y="4286250"/>
            <a:ext cx="1301400" cy="799500"/>
          </a:xfrm>
          <a:prstGeom prst="rect">
            <a:avLst/>
          </a:prstGeom>
          <a:solidFill>
            <a:srgbClr val="C9DAF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latin typeface="Trebuchet MS"/>
                <a:ea typeface="Trebuchet MS"/>
                <a:cs typeface="Trebuchet MS"/>
                <a:sym typeface="Trebuchet MS"/>
              </a:rPr>
              <a:t>uma sala forrada de verde, com uma harpa encostada a um canto</a:t>
            </a:r>
            <a:endParaRPr sz="1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6" name="Google Shape;96;p17"/>
          <p:cNvSpPr txBox="1"/>
          <p:nvPr/>
        </p:nvSpPr>
        <p:spPr>
          <a:xfrm>
            <a:off x="6267900" y="4211425"/>
            <a:ext cx="1301400" cy="7995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latin typeface="Comic Sans MS"/>
                <a:ea typeface="Comic Sans MS"/>
                <a:cs typeface="Comic Sans MS"/>
                <a:sym typeface="Comic Sans MS"/>
              </a:rPr>
              <a:t>Degrau que levava a um saguão com uma porta antiga</a:t>
            </a:r>
            <a:endParaRPr sz="1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0300"/>
            <a:ext cx="4693199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2" name="Google Shape;10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3200" y="450300"/>
            <a:ext cx="4450801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3" name="Google Shape;103;p18"/>
          <p:cNvSpPr txBox="1"/>
          <p:nvPr/>
        </p:nvSpPr>
        <p:spPr>
          <a:xfrm>
            <a:off x="900625" y="4218100"/>
            <a:ext cx="1353000" cy="826200"/>
          </a:xfrm>
          <a:prstGeom prst="rect">
            <a:avLst/>
          </a:prstGeom>
          <a:solidFill>
            <a:srgbClr val="F4CC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Trebuchet MS"/>
                <a:ea typeface="Trebuchet MS"/>
                <a:cs typeface="Trebuchet MS"/>
                <a:sym typeface="Trebuchet MS"/>
              </a:rPr>
              <a:t>O d</a:t>
            </a:r>
            <a:r>
              <a:rPr lang="pt-BR">
                <a:latin typeface="Trebuchet MS"/>
                <a:ea typeface="Trebuchet MS"/>
                <a:cs typeface="Trebuchet MS"/>
                <a:sym typeface="Trebuchet MS"/>
              </a:rPr>
              <a:t>egrau levava até uma varanda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5476075" y="4042500"/>
            <a:ext cx="1001700" cy="898500"/>
          </a:xfrm>
          <a:prstGeom prst="rect">
            <a:avLst/>
          </a:prstGeom>
          <a:solidFill>
            <a:srgbClr val="EAD1D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latin typeface="Comic Sans MS"/>
                <a:ea typeface="Comic Sans MS"/>
                <a:cs typeface="Comic Sans MS"/>
                <a:sym typeface="Comic Sans MS"/>
              </a:rPr>
              <a:t>Em uma sala havia várias portas</a:t>
            </a:r>
            <a:endParaRPr sz="1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5" name="Google Shape;105;p18"/>
          <p:cNvSpPr txBox="1"/>
          <p:nvPr>
            <p:ph idx="1" type="subTitle"/>
          </p:nvPr>
        </p:nvSpPr>
        <p:spPr>
          <a:xfrm>
            <a:off x="-50" y="0"/>
            <a:ext cx="9144000" cy="450300"/>
          </a:xfrm>
          <a:prstGeom prst="rect">
            <a:avLst/>
          </a:prstGeom>
          <a:solidFill>
            <a:srgbClr val="C9DAF8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Decidiram explorar a mansão</a:t>
            </a:r>
            <a:endParaRPr b="1" sz="3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/>
          <p:nvPr>
            <p:ph idx="1" type="subTitle"/>
          </p:nvPr>
        </p:nvSpPr>
        <p:spPr>
          <a:xfrm>
            <a:off x="-50" y="0"/>
            <a:ext cx="9144000" cy="450300"/>
          </a:xfrm>
          <a:prstGeom prst="rect">
            <a:avLst/>
          </a:prstGeom>
          <a:solidFill>
            <a:srgbClr val="CFE2F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b="1" lang="pt-BR" sz="1850"/>
              <a:t>Na última sala encontraram um enorme guarda-roupa com um espelho na porta</a:t>
            </a:r>
            <a:endParaRPr b="1" sz="1850"/>
          </a:p>
        </p:txBody>
      </p:sp>
      <p:pic>
        <p:nvPicPr>
          <p:cNvPr id="111" name="Google Shape;11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0300"/>
            <a:ext cx="4693199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3200" y="450300"/>
            <a:ext cx="4450749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3" name="Google Shape;113;p19"/>
          <p:cNvPicPr preferRelativeResize="0"/>
          <p:nvPr/>
        </p:nvPicPr>
        <p:blipFill rotWithShape="1">
          <a:blip r:embed="rId5">
            <a:alphaModFix/>
          </a:blip>
          <a:srcRect b="47195" l="32218" r="22964" t="7098"/>
          <a:stretch/>
        </p:blipFill>
        <p:spPr>
          <a:xfrm>
            <a:off x="0" y="4079675"/>
            <a:ext cx="1043174" cy="1063826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4" name="Google Shape;114;p19"/>
          <p:cNvPicPr preferRelativeResize="0"/>
          <p:nvPr/>
        </p:nvPicPr>
        <p:blipFill rotWithShape="1">
          <a:blip r:embed="rId6">
            <a:alphaModFix/>
          </a:blip>
          <a:srcRect b="58742" l="19892" r="41027" t="0"/>
          <a:stretch/>
        </p:blipFill>
        <p:spPr>
          <a:xfrm>
            <a:off x="1043175" y="4079675"/>
            <a:ext cx="1043174" cy="1063826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5" name="Google Shape;115;p19"/>
          <p:cNvPicPr preferRelativeResize="0"/>
          <p:nvPr/>
        </p:nvPicPr>
        <p:blipFill rotWithShape="1">
          <a:blip r:embed="rId7">
            <a:alphaModFix/>
          </a:blip>
          <a:srcRect b="51055" l="35910" r="22680" t="7532"/>
          <a:stretch/>
        </p:blipFill>
        <p:spPr>
          <a:xfrm>
            <a:off x="2086350" y="4069324"/>
            <a:ext cx="1043174" cy="10432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6" name="Google Shape;116;p19"/>
          <p:cNvSpPr txBox="1"/>
          <p:nvPr/>
        </p:nvSpPr>
        <p:spPr>
          <a:xfrm>
            <a:off x="7293850" y="4073475"/>
            <a:ext cx="1766100" cy="960600"/>
          </a:xfrm>
          <a:prstGeom prst="rect">
            <a:avLst/>
          </a:prstGeom>
          <a:solidFill>
            <a:srgbClr val="EAD1D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latin typeface="Trebuchet MS"/>
                <a:ea typeface="Trebuchet MS"/>
                <a:cs typeface="Trebuchet MS"/>
                <a:sym typeface="Trebuchet MS"/>
              </a:rPr>
              <a:t>Os irmãos saíram do quarto, pois só tinha um guarda-roupa, mas Lucia ficou e tentou abri-lo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>
            <p:ph idx="1" type="subTitle"/>
          </p:nvPr>
        </p:nvSpPr>
        <p:spPr>
          <a:xfrm>
            <a:off x="47950" y="0"/>
            <a:ext cx="9096000" cy="450300"/>
          </a:xfrm>
          <a:prstGeom prst="rect">
            <a:avLst/>
          </a:prstGeom>
          <a:solidFill>
            <a:srgbClr val="CFE2F3"/>
          </a:solidFill>
        </p:spPr>
        <p:txBody>
          <a:bodyPr anchorCtr="0" anchor="t" bIns="91425" lIns="91425" spcFirstLastPara="1" rIns="91425" wrap="square" tIns="91425">
            <a:normAutofit fontScale="6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Lúcia entrou, vestiu um casaco, e tentou encontrar o fundo do guarda-roupa</a:t>
            </a:r>
            <a:endParaRPr b="1"/>
          </a:p>
        </p:txBody>
      </p:sp>
      <p:pic>
        <p:nvPicPr>
          <p:cNvPr id="122" name="Google Shape;12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3200" y="450300"/>
            <a:ext cx="4450801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3" name="Google Shape;12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50300"/>
            <a:ext cx="4693199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4" name="Google Shape;124;p20"/>
          <p:cNvSpPr txBox="1"/>
          <p:nvPr/>
        </p:nvSpPr>
        <p:spPr>
          <a:xfrm>
            <a:off x="5145600" y="4158975"/>
            <a:ext cx="2398200" cy="757200"/>
          </a:xfrm>
          <a:prstGeom prst="rect">
            <a:avLst/>
          </a:prstGeom>
          <a:solidFill>
            <a:srgbClr val="FCE5CD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Deu mais alguns passos, mas não encontrava o fundo, estranhou. </a:t>
            </a:r>
            <a:endParaRPr sz="13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>
            <p:ph idx="1" type="subTitle"/>
          </p:nvPr>
        </p:nvSpPr>
        <p:spPr>
          <a:xfrm>
            <a:off x="47950" y="0"/>
            <a:ext cx="9096000" cy="450300"/>
          </a:xfrm>
          <a:prstGeom prst="rect">
            <a:avLst/>
          </a:prstGeom>
          <a:solidFill>
            <a:srgbClr val="CFE2F3"/>
          </a:solidFill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O guarda-roupa era mais fundo do que ela imaginava</a:t>
            </a:r>
            <a:endParaRPr b="1"/>
          </a:p>
        </p:txBody>
      </p:sp>
      <p:pic>
        <p:nvPicPr>
          <p:cNvPr id="130" name="Google Shape;13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0300"/>
            <a:ext cx="4693199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1" name="Google Shape;13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3200" y="450300"/>
            <a:ext cx="4450801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2" name="Google Shape;132;p21"/>
          <p:cNvSpPr txBox="1"/>
          <p:nvPr/>
        </p:nvSpPr>
        <p:spPr>
          <a:xfrm>
            <a:off x="7819400" y="3376025"/>
            <a:ext cx="135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1"/>
          <p:cNvSpPr txBox="1"/>
          <p:nvPr/>
        </p:nvSpPr>
        <p:spPr>
          <a:xfrm>
            <a:off x="1655800" y="3741125"/>
            <a:ext cx="1610700" cy="12240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Deu mais alguns passos e sentiu algo macio nos pés</a:t>
            </a:r>
            <a:endParaRPr sz="19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idx="1" type="subTitle"/>
          </p:nvPr>
        </p:nvSpPr>
        <p:spPr>
          <a:xfrm>
            <a:off x="47950" y="0"/>
            <a:ext cx="9096000" cy="450300"/>
          </a:xfrm>
          <a:prstGeom prst="rect">
            <a:avLst/>
          </a:prstGeom>
          <a:solidFill>
            <a:srgbClr val="CFE2F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600">
                <a:solidFill>
                  <a:schemeClr val="dk1"/>
                </a:solidFill>
              </a:rPr>
              <a:t>Lúcia</a:t>
            </a:r>
            <a:r>
              <a:rPr b="1" lang="pt-BR" sz="1600">
                <a:solidFill>
                  <a:schemeClr val="dk1"/>
                </a:solidFill>
              </a:rPr>
              <a:t> esbarrou o rosto em algo áspero, e não eram os casacos, pareciam ramos de árvores</a:t>
            </a:r>
            <a:endParaRPr b="1" sz="3300"/>
          </a:p>
        </p:txBody>
      </p:sp>
      <p:pic>
        <p:nvPicPr>
          <p:cNvPr id="139" name="Google Shape;13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0300"/>
            <a:ext cx="4693199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0" name="Google Shape;14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3200" y="450300"/>
            <a:ext cx="4450749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idx="1" type="subTitle"/>
          </p:nvPr>
        </p:nvSpPr>
        <p:spPr>
          <a:xfrm>
            <a:off x="-50" y="0"/>
            <a:ext cx="9144000" cy="450300"/>
          </a:xfrm>
          <a:prstGeom prst="rect">
            <a:avLst/>
          </a:prstGeom>
          <a:solidFill>
            <a:srgbClr val="EAD1D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>
                <a:solidFill>
                  <a:schemeClr val="dk1"/>
                </a:solidFill>
              </a:rPr>
              <a:t> Deu mais alguns passos, e viu uma luz no fundo, onde deveria estar o fundo do guarda-roupa</a:t>
            </a:r>
            <a:endParaRPr sz="3300"/>
          </a:p>
        </p:txBody>
      </p:sp>
      <p:pic>
        <p:nvPicPr>
          <p:cNvPr id="146" name="Google Shape;14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0300"/>
            <a:ext cx="4693199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7" name="Google Shape;14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3200" y="450300"/>
            <a:ext cx="4450749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8" name="Google Shape;148;p23"/>
          <p:cNvSpPr txBox="1"/>
          <p:nvPr/>
        </p:nvSpPr>
        <p:spPr>
          <a:xfrm>
            <a:off x="345775" y="3837750"/>
            <a:ext cx="1610700" cy="1127400"/>
          </a:xfrm>
          <a:prstGeom prst="rect">
            <a:avLst/>
          </a:prstGeom>
          <a:solidFill>
            <a:srgbClr val="C9DAF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latin typeface="Comic Sans MS"/>
                <a:ea typeface="Comic Sans MS"/>
                <a:cs typeface="Comic Sans MS"/>
                <a:sym typeface="Comic Sans MS"/>
              </a:rPr>
              <a:t>Percebeu estar à noite em um bosque - havia neve sob os seus pés.</a:t>
            </a:r>
            <a:endParaRPr sz="13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9" name="Google Shape;149;p23"/>
          <p:cNvSpPr txBox="1"/>
          <p:nvPr/>
        </p:nvSpPr>
        <p:spPr>
          <a:xfrm>
            <a:off x="6897775" y="4439400"/>
            <a:ext cx="1737900" cy="654900"/>
          </a:xfrm>
          <a:prstGeom prst="rect">
            <a:avLst/>
          </a:prstGeom>
          <a:solidFill>
            <a:srgbClr val="FCE5CD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latin typeface="Trebuchet MS"/>
                <a:ea typeface="Trebuchet MS"/>
                <a:cs typeface="Trebuchet MS"/>
                <a:sym typeface="Trebuchet MS"/>
              </a:rPr>
              <a:t>havia uma luz de lampião cintilando ao fundo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idx="1" type="subTitle"/>
          </p:nvPr>
        </p:nvSpPr>
        <p:spPr>
          <a:xfrm>
            <a:off x="-50" y="0"/>
            <a:ext cx="9144000" cy="450300"/>
          </a:xfrm>
          <a:prstGeom prst="rect">
            <a:avLst/>
          </a:prstGeom>
          <a:solidFill>
            <a:srgbClr val="CFE2F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chemeClr val="dk1"/>
                </a:solidFill>
              </a:rPr>
              <a:t>Lúcia </a:t>
            </a:r>
            <a:r>
              <a:rPr b="1" lang="pt-BR" sz="1500">
                <a:solidFill>
                  <a:schemeClr val="dk1"/>
                </a:solidFill>
              </a:rPr>
              <a:t>olhou para trás: a porta do guarda-roupa estava aberta, mostrando a luz do quarto acesa</a:t>
            </a:r>
            <a:endParaRPr b="1" sz="1500">
              <a:solidFill>
                <a:schemeClr val="dk1"/>
              </a:solidFill>
            </a:endParaRPr>
          </a:p>
        </p:txBody>
      </p:sp>
      <p:pic>
        <p:nvPicPr>
          <p:cNvPr id="155" name="Google Shape;15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0300"/>
            <a:ext cx="4693199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6" name="Google Shape;15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3200" y="450300"/>
            <a:ext cx="4450749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7" name="Google Shape;157;p24"/>
          <p:cNvSpPr txBox="1"/>
          <p:nvPr/>
        </p:nvSpPr>
        <p:spPr>
          <a:xfrm>
            <a:off x="560525" y="3837750"/>
            <a:ext cx="1793400" cy="1084500"/>
          </a:xfrm>
          <a:prstGeom prst="rect">
            <a:avLst/>
          </a:prstGeom>
          <a:solidFill>
            <a:srgbClr val="D9D2E9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Lúcia se sentiu assustada, e, ao mesmo tempo, curiosa.</a:t>
            </a:r>
            <a:endParaRPr sz="19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5"/>
          <p:cNvSpPr txBox="1"/>
          <p:nvPr>
            <p:ph idx="1" type="subTitle"/>
          </p:nvPr>
        </p:nvSpPr>
        <p:spPr>
          <a:xfrm>
            <a:off x="-50" y="0"/>
            <a:ext cx="9144000" cy="450300"/>
          </a:xfrm>
          <a:prstGeom prst="rect">
            <a:avLst/>
          </a:prstGeom>
          <a:solidFill>
            <a:srgbClr val="CFE2F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300">
                <a:solidFill>
                  <a:schemeClr val="dk1"/>
                </a:solidFill>
              </a:rPr>
              <a:t>Lúcia c</a:t>
            </a:r>
            <a:r>
              <a:rPr b="1" lang="pt-BR" sz="1300">
                <a:solidFill>
                  <a:schemeClr val="dk1"/>
                </a:solidFill>
              </a:rPr>
              <a:t>aminhou 10 minutos em direção à luz. Quando se aproximou, viu um fauno segurando um lampião.</a:t>
            </a:r>
            <a:endParaRPr b="1" sz="3000"/>
          </a:p>
        </p:txBody>
      </p:sp>
      <p:pic>
        <p:nvPicPr>
          <p:cNvPr id="163" name="Google Shape;16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0300"/>
            <a:ext cx="4693199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4" name="Google Shape;16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3200" y="450300"/>
            <a:ext cx="4450749" cy="46931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363924" cy="51435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0" name="Google Shape;17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5844" y="0"/>
            <a:ext cx="3428163" cy="5143501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