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embeddedFontLst>
    <p:embeddedFont>
      <p:font typeface="Roboto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.fntdata"/><Relationship Id="rId20" Type="http://schemas.openxmlformats.org/officeDocument/2006/relationships/slide" Target="slides/slide15.xml"/><Relationship Id="rId42" Type="http://schemas.openxmlformats.org/officeDocument/2006/relationships/font" Target="fonts/Roboto-boldItalic.fntdata"/><Relationship Id="rId41" Type="http://schemas.openxmlformats.org/officeDocument/2006/relationships/font" Target="fonts/Roboto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Roboto-regular.fnt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Uma garotinha chamada Polly, de 10 anos, vivia em uma casa no estilo vitoriano, em Londres, daquelas antigas, uma ao lado da outra, certa vez subiu ao muro e viu um garoto chorando, esse garoto se apresentou como Digory.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e6d05aec9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e6d05aec9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garoto estava triste porque foi obrigado a se mudar para Londres, sendo que vivia no interior e tinha um pônei e um riacho em sua antiga casa.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e6d05aec90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e6d05aec9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Morava com o tio e a tia, que eram solteiros e viviam juntos. A mãe estava doente e estava aos cuidados dos tios.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e6d05aec90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e6d05aec9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tio de Digory vivia trancado em seu quarto, e não deixava ninguém entrar. Ocasionalmente, Digory ouvia gritos e estalos do quarto do tio. As duas crianças ficaram imaginando o que teria no quarto do tio de Digory - e foi assim que eles se tornaram amigos.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e6d05aec9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e6d05aec9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verão aquele ano estava quente em Londres, e as crianças preferiram brincar em casa, explorando o casarão.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e6d05aec9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e6d05aec9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e6d05aec9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e6d05aec9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e6d05aec90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e6d05aec90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Digory conheceu o esconderijo de Polly, e ficou curioso para saber até onde o túnel chegava. Polly disse que provavelmente atravessava todas as casas, que naquela rua eram coladas umas nas outras. A menina nunca havia ultrapassado o perímetro de sua casa, e queria explorar. Digory disse que seriam capturados como ladrões.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e6d05aec90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e6d05aec90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A menina disse haver uma casa ao lado da de Digory que estava vazia há anos, e eles poderiam atravessar o túnel até lá e explorar.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e6d05aec90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e6d05aec90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Desceram e calcularam a quantidade de passos de uma casa a outra, bem como de uma viga a outra.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— Será que mora alguém escondido nessa casa?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6d05aec90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6d05aec90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Atravessaram o túnel no sótão segurando velas e tomando cuidado para não </a:t>
            </a:r>
            <a:r>
              <a:rPr lang="pt-BR"/>
              <a:t>pisar</a:t>
            </a:r>
            <a:r>
              <a:rPr lang="pt-BR"/>
              <a:t> em falso.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e6d05aec90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e6d05aec90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 Chegaram em frente à parede onde deveria ser a da casa abandonada. Havia uma portinha na parede de tijolos. Digory hesitou se abriria.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e6d05aec90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e6d05aec90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Polly foi a primeira a descer a escada. O local tinha formato de sótão, mas havia sido mobiliado como uma sala de estar. Em todas as paredes havia estante atulhadas de livros.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e6d05aec90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e6d05aec9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Havia um zumbido parecido com o de aspirador de pó, mas na época em que ocorreu a história eles não existiam.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e6d05aec90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e6d05aec90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e6d05aec90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e6d05aec90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Quando Polly caminhou em direção à mesinha, a cadeira se virou e o tio de Digory apareceu sentado. Ele era alto e tinha o nariz pontudo. A casa abandonada era o esconderijo do tio de Digory — ele deveria também acessar pelo sótão.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— O que será que o tio faz escondido neste lugar?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e6d05aec90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e6d05aec90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As crianças tentaram escapar, mas o homem fechou a portinha do sótão. As crianças imploraram, argumentando que dariam falta deles no jantar, mas o tio não ligou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e6d05aec90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e6d05aec90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presença delas era exatamente o que ele precisava em sua experiência, já que o porquinho-da-índia havia desaparecido.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e6d05aec90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e6d05aec9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homem tentou persuadir as crianças, fingindo deixar eles voltarem, e ofereceu um dos anéis que Polly achara bonito.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7bcb153d29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7bcb153d2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Quando a menina se aproximou da bandeja, o barulho de aspirador ficou mais alto — parecia que o som vinha do anel.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7bcb153d2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7bcb153d2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Polly desapareceu. Digory e o tio estavam sozinhos no sótão.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7bcb153d29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7bcb153d29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Havia uma tia-avó da mãe de Digory com um passado “esquisito”. Ela era madrinha de André, o tio de Digory, e havia sido presa, por isso a família não gostava de tocar no assunto.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7bcb153d29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7bcb153d29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Alguns dias antes de morrer, a senhora entregou uma caixa ao tio, pedindo para ele se livrar. Ao tocar na caixa, André sentiu um formigamento nas mãos. O tio disse que a senhora era uma das últimas pessoas no mundo que tinha sangue de fada, sendo, portanto, ele, o último ser humano a ter, literalmente, uma “fada-madrinha”.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7bcb153d29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7bcb153d29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tio dedicou a sua vida a estudar a magia dos anéis que estavam na caixa, e descobriu que os objetos vieram de Atlântida. </a:t>
            </a:r>
            <a:r>
              <a:rPr lang="pt-BR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7bcb153d29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27bcb153d29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Ele descobriu que os anéis amarelos transportavam as pessoas para outro mundo, e os verdes traziam de volta.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7bcb153d29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7bcb153d29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Mas Polly não havia levado nenhum anel verde. Digory descobriu que havia caído em uma armadilha, e teria que ir até esse mundo entregar um dos anéis verdes para a amiga.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e6d05aec90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1e6d05aec90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Digory colocou o anel verde no bolso esquerdo e o amarelo no direito. Quando tocou no anel esquerdo, o estúdio do tio no sótão desapareceu.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1e6df61699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1e6df61699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— viu uma luz fraca surgir do alto, e a escuridão de baixo — parecia que ele estava debaixo da água — Foi arrastado para cima até ser expelido para a margem de um lago, no entanto, não estava molhado.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e6df61699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1e6df61699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/>
              <a:t>o lago era cercado por um bosque. As árvores ficavam tão próximas umas das outras que não podia avistar o céu. A luz existente era a luz verde coando-se através das folhas. O sol em cima devia ser muito brilhante, pois essa luz verde era intensa e cálida.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— Havia milhares de lagos parecidos — um ao lado do outro.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e6df61699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1e6df61699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Digory não se lembrava de como fora parar naquele bosque, e se alguém lhe perguntasse, diria que nunca havia saído dali. Após contemplar o bosque por um longo período, notou que havia uma menina deitada ao lado de uma árvore. A menina quando o viu disse: “Acho que já te vi em algum lugar!”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e6df616997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e6df616997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Digory não se lembrava de como fora parar naquele bosque, e se alguém lhe perguntasse, diria que nunca havia saído dali. Após contemplar o bosque por um longo período, notou que havia uma menina deitada ao lado de uma árvore. A menina quando o viu disse: “Acho que já te vi em algum lugar!”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1e6df616997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1e6df61699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1e6df616997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1e6df61699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2.jpg"/><Relationship Id="rId5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5.jpg"/><Relationship Id="rId5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1.jpg"/><Relationship Id="rId5" Type="http://schemas.openxmlformats.org/officeDocument/2006/relationships/image" Target="../media/image17.jpg"/><Relationship Id="rId6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6.jpg"/><Relationship Id="rId5" Type="http://schemas.openxmlformats.org/officeDocument/2006/relationships/image" Target="../media/image3.jpg"/><Relationship Id="rId6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Relationship Id="rId4" Type="http://schemas.openxmlformats.org/officeDocument/2006/relationships/image" Target="../media/image21.jpg"/><Relationship Id="rId5" Type="http://schemas.openxmlformats.org/officeDocument/2006/relationships/image" Target="../media/image3.jpg"/><Relationship Id="rId6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Relationship Id="rId4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jpg"/><Relationship Id="rId4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jpg"/><Relationship Id="rId4" Type="http://schemas.openxmlformats.org/officeDocument/2006/relationships/image" Target="../media/image4.jpg"/><Relationship Id="rId5" Type="http://schemas.openxmlformats.org/officeDocument/2006/relationships/image" Target="../media/image2.jpg"/><Relationship Id="rId6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jpg"/><Relationship Id="rId4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Relationship Id="rId4" Type="http://schemas.openxmlformats.org/officeDocument/2006/relationships/image" Target="../media/image15.jpg"/><Relationship Id="rId5" Type="http://schemas.openxmlformats.org/officeDocument/2006/relationships/image" Target="../media/image1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6.jpg"/><Relationship Id="rId4" Type="http://schemas.openxmlformats.org/officeDocument/2006/relationships/image" Target="../media/image2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jpg"/><Relationship Id="rId4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5.jpg"/><Relationship Id="rId4" Type="http://schemas.openxmlformats.org/officeDocument/2006/relationships/image" Target="../media/image2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g"/><Relationship Id="rId4" Type="http://schemas.openxmlformats.org/officeDocument/2006/relationships/image" Target="../media/image2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jpg"/><Relationship Id="rId4" Type="http://schemas.openxmlformats.org/officeDocument/2006/relationships/image" Target="../media/image3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8.jpg"/><Relationship Id="rId4" Type="http://schemas.openxmlformats.org/officeDocument/2006/relationships/image" Target="../media/image4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4.jpg"/><Relationship Id="rId4" Type="http://schemas.openxmlformats.org/officeDocument/2006/relationships/image" Target="../media/image3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8.jpg"/><Relationship Id="rId4" Type="http://schemas.openxmlformats.org/officeDocument/2006/relationships/image" Target="../media/image3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jpg"/><Relationship Id="rId4" Type="http://schemas.openxmlformats.org/officeDocument/2006/relationships/image" Target="../media/image3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1.jpg"/><Relationship Id="rId4" Type="http://schemas.openxmlformats.org/officeDocument/2006/relationships/image" Target="../media/image33.jpg"/><Relationship Id="rId5" Type="http://schemas.openxmlformats.org/officeDocument/2006/relationships/image" Target="../media/image30.jpg"/><Relationship Id="rId6" Type="http://schemas.openxmlformats.org/officeDocument/2006/relationships/image" Target="../media/image31.jpg"/><Relationship Id="rId7" Type="http://schemas.openxmlformats.org/officeDocument/2006/relationships/image" Target="../media/image5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5.jpg"/><Relationship Id="rId4" Type="http://schemas.openxmlformats.org/officeDocument/2006/relationships/image" Target="../media/image31.jpg"/><Relationship Id="rId5" Type="http://schemas.openxmlformats.org/officeDocument/2006/relationships/image" Target="../media/image58.jpg"/><Relationship Id="rId6" Type="http://schemas.openxmlformats.org/officeDocument/2006/relationships/image" Target="../media/image3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jpg"/><Relationship Id="rId4" Type="http://schemas.openxmlformats.org/officeDocument/2006/relationships/image" Target="../media/image37.jpg"/><Relationship Id="rId5" Type="http://schemas.openxmlformats.org/officeDocument/2006/relationships/image" Target="../media/image45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7.jpg"/><Relationship Id="rId4" Type="http://schemas.openxmlformats.org/officeDocument/2006/relationships/image" Target="../media/image43.jpg"/><Relationship Id="rId5" Type="http://schemas.openxmlformats.org/officeDocument/2006/relationships/image" Target="../media/image4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0.jpg"/><Relationship Id="rId4" Type="http://schemas.openxmlformats.org/officeDocument/2006/relationships/image" Target="../media/image53.jpg"/><Relationship Id="rId5" Type="http://schemas.openxmlformats.org/officeDocument/2006/relationships/image" Target="../media/image5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8.jpg"/><Relationship Id="rId4" Type="http://schemas.openxmlformats.org/officeDocument/2006/relationships/image" Target="../media/image42.jpg"/><Relationship Id="rId5" Type="http://schemas.openxmlformats.org/officeDocument/2006/relationships/image" Target="../media/image54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8.jpg"/><Relationship Id="rId4" Type="http://schemas.openxmlformats.org/officeDocument/2006/relationships/image" Target="../media/image38.jpg"/><Relationship Id="rId5" Type="http://schemas.openxmlformats.org/officeDocument/2006/relationships/image" Target="../media/image3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2.jpg"/><Relationship Id="rId4" Type="http://schemas.openxmlformats.org/officeDocument/2006/relationships/image" Target="../media/image5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1.jpg"/><Relationship Id="rId4" Type="http://schemas.openxmlformats.org/officeDocument/2006/relationships/image" Target="../media/image6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9.jpg"/><Relationship Id="rId4" Type="http://schemas.openxmlformats.org/officeDocument/2006/relationships/image" Target="../media/image5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9.jpg"/><Relationship Id="rId4" Type="http://schemas.openxmlformats.org/officeDocument/2006/relationships/image" Target="../media/image60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POLLY CONHECEU DIGORY</a:t>
            </a:r>
            <a:endParaRPr b="1"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8786" r="21812" t="0"/>
          <a:stretch/>
        </p:blipFill>
        <p:spPr>
          <a:xfrm>
            <a:off x="3468875" y="451800"/>
            <a:ext cx="3256225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15816" r="6271" t="0"/>
          <a:stretch/>
        </p:blipFill>
        <p:spPr>
          <a:xfrm>
            <a:off x="0" y="451800"/>
            <a:ext cx="3468874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11748" r="33862" t="0"/>
          <a:stretch/>
        </p:blipFill>
        <p:spPr>
          <a:xfrm>
            <a:off x="6592175" y="451800"/>
            <a:ext cx="2551826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D0E0E3"/>
          </a:solidFill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DIGORY CONTOU PORQUE ESTAVA TRISTE</a:t>
            </a:r>
            <a:endParaRPr b="1"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691699" cy="469169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700" y="451800"/>
            <a:ext cx="4452301" cy="469169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5">
            <a:alphaModFix/>
          </a:blip>
          <a:srcRect b="30356" l="11748" r="33862" t="14827"/>
          <a:stretch/>
        </p:blipFill>
        <p:spPr>
          <a:xfrm>
            <a:off x="0" y="3332025"/>
            <a:ext cx="1797450" cy="1811474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6" name="Google Shape;66;p14"/>
          <p:cNvSpPr/>
          <p:nvPr/>
        </p:nvSpPr>
        <p:spPr>
          <a:xfrm>
            <a:off x="1327350" y="2654700"/>
            <a:ext cx="1147500" cy="7467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omic Sans MS"/>
                <a:ea typeface="Comic Sans MS"/>
                <a:cs typeface="Comic Sans MS"/>
                <a:sym typeface="Comic Sans MS"/>
              </a:rPr>
              <a:t>EU ERA FELIZ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D0E0E3"/>
          </a:solidFill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DIGORY MORAVA COM OS TIOS E A MÃE ESTAVA DOENTE</a:t>
            </a:r>
            <a:endParaRPr b="1"/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 b="37129" l="26790" r="10173" t="6826"/>
          <a:stretch/>
        </p:blipFill>
        <p:spPr>
          <a:xfrm>
            <a:off x="0" y="451800"/>
            <a:ext cx="2632151" cy="2216724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3" name="Google Shape;73;p15"/>
          <p:cNvPicPr preferRelativeResize="0"/>
          <p:nvPr/>
        </p:nvPicPr>
        <p:blipFill rotWithShape="1">
          <a:blip r:embed="rId4">
            <a:alphaModFix/>
          </a:blip>
          <a:srcRect b="32415" l="27141" r="16757" t="14833"/>
          <a:stretch/>
        </p:blipFill>
        <p:spPr>
          <a:xfrm>
            <a:off x="0" y="2668525"/>
            <a:ext cx="2632151" cy="24749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" name="Google Shape;74;p15"/>
          <p:cNvPicPr preferRelativeResize="0"/>
          <p:nvPr/>
        </p:nvPicPr>
        <p:blipFill rotWithShape="1">
          <a:blip r:embed="rId5">
            <a:alphaModFix/>
          </a:blip>
          <a:srcRect b="0" l="26062" r="0" t="0"/>
          <a:stretch/>
        </p:blipFill>
        <p:spPr>
          <a:xfrm>
            <a:off x="2632150" y="451800"/>
            <a:ext cx="3468874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6">
            <a:alphaModFix/>
          </a:blip>
          <a:srcRect b="0" l="15816" r="6271" t="0"/>
          <a:stretch/>
        </p:blipFill>
        <p:spPr>
          <a:xfrm>
            <a:off x="6000750" y="451800"/>
            <a:ext cx="3143250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DIGORY E POLLY FICARAM AMIGOS</a:t>
            </a:r>
            <a:endParaRPr b="1"/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 b="0" l="19944" r="22195" t="0"/>
          <a:stretch/>
        </p:blipFill>
        <p:spPr>
          <a:xfrm>
            <a:off x="3636400" y="451800"/>
            <a:ext cx="2714624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6"/>
          <p:cNvPicPr preferRelativeResize="0"/>
          <p:nvPr/>
        </p:nvPicPr>
        <p:blipFill rotWithShape="1">
          <a:blip r:embed="rId4">
            <a:alphaModFix/>
          </a:blip>
          <a:srcRect b="0" l="8548" r="13950" t="0"/>
          <a:stretch/>
        </p:blipFill>
        <p:spPr>
          <a:xfrm>
            <a:off x="0" y="451800"/>
            <a:ext cx="3636401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p16"/>
          <p:cNvPicPr preferRelativeResize="0"/>
          <p:nvPr/>
        </p:nvPicPr>
        <p:blipFill rotWithShape="1">
          <a:blip r:embed="rId5">
            <a:alphaModFix/>
          </a:blip>
          <a:srcRect b="31440" l="11748" r="33862" t="16983"/>
          <a:stretch/>
        </p:blipFill>
        <p:spPr>
          <a:xfrm>
            <a:off x="6311850" y="451800"/>
            <a:ext cx="2792975" cy="241965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" name="Google Shape;84;p16"/>
          <p:cNvPicPr preferRelativeResize="0"/>
          <p:nvPr/>
        </p:nvPicPr>
        <p:blipFill rotWithShape="1">
          <a:blip r:embed="rId6">
            <a:alphaModFix/>
          </a:blip>
          <a:srcRect b="40511" l="37493" r="33394" t="34396"/>
          <a:stretch/>
        </p:blipFill>
        <p:spPr>
          <a:xfrm>
            <a:off x="6351025" y="2871450"/>
            <a:ext cx="2792975" cy="227205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5" name="Google Shape;85;p16"/>
          <p:cNvSpPr txBox="1"/>
          <p:nvPr/>
        </p:nvSpPr>
        <p:spPr>
          <a:xfrm>
            <a:off x="345675" y="3899100"/>
            <a:ext cx="2488800" cy="11475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Comic Sans MS"/>
                <a:ea typeface="Comic Sans MS"/>
                <a:cs typeface="Comic Sans MS"/>
                <a:sym typeface="Comic Sans MS"/>
              </a:rPr>
              <a:t>OS DOIS PASSARAM O RESTO DO DIA DISCUTINDO </a:t>
            </a:r>
            <a:r>
              <a:rPr lang="pt-BR" sz="1200">
                <a:latin typeface="Comic Sans MS"/>
                <a:ea typeface="Comic Sans MS"/>
                <a:cs typeface="Comic Sans MS"/>
                <a:sym typeface="Comic Sans MS"/>
              </a:rPr>
              <a:t>O QUE HAVERIA DE SECRETO NO </a:t>
            </a:r>
            <a:r>
              <a:rPr lang="pt-BR" sz="1200">
                <a:latin typeface="Comic Sans MS"/>
                <a:ea typeface="Comic Sans MS"/>
                <a:cs typeface="Comic Sans MS"/>
                <a:sym typeface="Comic Sans MS"/>
              </a:rPr>
              <a:t>QUARTO</a:t>
            </a:r>
            <a:r>
              <a:rPr lang="pt-BR" sz="1200">
                <a:latin typeface="Comic Sans MS"/>
                <a:ea typeface="Comic Sans MS"/>
                <a:cs typeface="Comic Sans MS"/>
                <a:sym typeface="Comic Sans MS"/>
              </a:rPr>
              <a:t> DO TIO DE DIGORY?</a:t>
            </a:r>
            <a:endParaRPr sz="1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691699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700" y="451800"/>
            <a:ext cx="4452301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2" name="Google Shape;92;p17"/>
          <p:cNvSpPr txBox="1"/>
          <p:nvPr>
            <p:ph idx="1" type="subTitle"/>
          </p:nvPr>
        </p:nvSpPr>
        <p:spPr>
          <a:xfrm>
            <a:off x="0" y="0"/>
            <a:ext cx="9144000" cy="580800"/>
          </a:xfrm>
          <a:prstGeom prst="rect">
            <a:avLst/>
          </a:prstGeom>
          <a:solidFill>
            <a:srgbClr val="C9DAF8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rPr lang="pt-BR" sz="2072">
                <a:solidFill>
                  <a:schemeClr val="dk1"/>
                </a:solidFill>
              </a:rPr>
              <a:t>O verão aquele ano estava quente em Londres, e as crianças preferiram explorar o casarão</a:t>
            </a:r>
            <a:endParaRPr sz="3645"/>
          </a:p>
        </p:txBody>
      </p:sp>
      <p:pic>
        <p:nvPicPr>
          <p:cNvPr id="93" name="Google Shape;93;p17"/>
          <p:cNvPicPr preferRelativeResize="0"/>
          <p:nvPr/>
        </p:nvPicPr>
        <p:blipFill rotWithShape="1">
          <a:blip r:embed="rId5">
            <a:alphaModFix/>
          </a:blip>
          <a:srcRect b="31440" l="11748" r="33862" t="16983"/>
          <a:stretch/>
        </p:blipFill>
        <p:spPr>
          <a:xfrm>
            <a:off x="5920525" y="4143875"/>
            <a:ext cx="1153853" cy="99962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7"/>
          <p:cNvPicPr preferRelativeResize="0"/>
          <p:nvPr/>
        </p:nvPicPr>
        <p:blipFill rotWithShape="1">
          <a:blip r:embed="rId6">
            <a:alphaModFix/>
          </a:blip>
          <a:srcRect b="40511" l="37493" r="33394" t="34396"/>
          <a:stretch/>
        </p:blipFill>
        <p:spPr>
          <a:xfrm>
            <a:off x="4691700" y="4143875"/>
            <a:ext cx="1228826" cy="99962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A4C2F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b="1" lang="pt-BR" sz="2270"/>
              <a:t>A DESCOBERTA DE POLLY</a:t>
            </a:r>
            <a:endParaRPr b="1" sz="2270"/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691699" cy="46916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1" name="Google Shape;101;p18"/>
          <p:cNvSpPr txBox="1"/>
          <p:nvPr/>
        </p:nvSpPr>
        <p:spPr>
          <a:xfrm>
            <a:off x="207400" y="4369200"/>
            <a:ext cx="1977300" cy="6501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Portinha escondida que levava ao sótão</a:t>
            </a:r>
            <a:endParaRPr/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700" y="451800"/>
            <a:ext cx="4452301" cy="46916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3" name="Google Shape;103;p18"/>
          <p:cNvSpPr txBox="1"/>
          <p:nvPr/>
        </p:nvSpPr>
        <p:spPr>
          <a:xfrm>
            <a:off x="6291425" y="4217125"/>
            <a:ext cx="1506900" cy="802200"/>
          </a:xfrm>
          <a:prstGeom prst="rect">
            <a:avLst/>
          </a:prstGeom>
          <a:solidFill>
            <a:srgbClr val="B6D7A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/>
              <a:t>dava para uma caixa-d’água e um lugar escuro</a:t>
            </a:r>
            <a:endParaRPr sz="13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A4C2F4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b="1" lang="pt-BR" sz="2270"/>
              <a:t>A DESCOBERTA DE POLLY</a:t>
            </a:r>
            <a:endParaRPr b="1" sz="2270"/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636076" cy="4691699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0" name="Google Shape;110;p19"/>
          <p:cNvSpPr txBox="1"/>
          <p:nvPr/>
        </p:nvSpPr>
        <p:spPr>
          <a:xfrm>
            <a:off x="69125" y="3885175"/>
            <a:ext cx="1548600" cy="12027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omic Sans MS"/>
                <a:ea typeface="Comic Sans MS"/>
                <a:cs typeface="Comic Sans MS"/>
                <a:sym typeface="Comic Sans MS"/>
              </a:rPr>
              <a:t>túnel comprido e escuro aparecendo a estrutura da laje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6075" y="451800"/>
            <a:ext cx="4507924" cy="46916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2" name="Google Shape;112;p19"/>
          <p:cNvSpPr txBox="1"/>
          <p:nvPr/>
        </p:nvSpPr>
        <p:spPr>
          <a:xfrm>
            <a:off x="4636075" y="4285675"/>
            <a:ext cx="1240200" cy="802200"/>
          </a:xfrm>
          <a:prstGeom prst="rect">
            <a:avLst/>
          </a:prstGeom>
          <a:solidFill>
            <a:srgbClr val="B6D7A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Comic Sans MS"/>
                <a:ea typeface="Comic Sans MS"/>
                <a:cs typeface="Comic Sans MS"/>
                <a:sym typeface="Comic Sans MS"/>
              </a:rPr>
              <a:t>Polly escondia seus objetos nesse </a:t>
            </a:r>
            <a:r>
              <a:rPr lang="pt-BR" sz="1200">
                <a:latin typeface="Comic Sans MS"/>
                <a:ea typeface="Comic Sans MS"/>
                <a:cs typeface="Comic Sans MS"/>
                <a:sym typeface="Comic Sans MS"/>
              </a:rPr>
              <a:t>lugar escuro</a:t>
            </a:r>
            <a:endParaRPr sz="1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D0E0E3"/>
          </a:solidFill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700">
                <a:solidFill>
                  <a:schemeClr val="dk1"/>
                </a:solidFill>
              </a:rPr>
              <a:t>Digory conheceu o esconderijo de Polly, e ficou curioso para saber até onde o túnel chegava</a:t>
            </a:r>
            <a:endParaRPr sz="3400"/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691699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9" name="Google Shape;119;p20"/>
          <p:cNvPicPr preferRelativeResize="0"/>
          <p:nvPr/>
        </p:nvPicPr>
        <p:blipFill rotWithShape="1">
          <a:blip r:embed="rId4">
            <a:alphaModFix/>
          </a:blip>
          <a:srcRect b="40510" l="42423" r="40013" t="36147"/>
          <a:stretch/>
        </p:blipFill>
        <p:spPr>
          <a:xfrm>
            <a:off x="0" y="3771550"/>
            <a:ext cx="1093724" cy="13719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0" name="Google Shape;120;p20"/>
          <p:cNvPicPr preferRelativeResize="0"/>
          <p:nvPr/>
        </p:nvPicPr>
        <p:blipFill rotWithShape="1">
          <a:blip r:embed="rId5">
            <a:alphaModFix/>
          </a:blip>
          <a:srcRect b="0" l="0" r="12747" t="0"/>
          <a:stretch/>
        </p:blipFill>
        <p:spPr>
          <a:xfrm>
            <a:off x="4691700" y="451800"/>
            <a:ext cx="4452401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1" name="Google Shape;121;p20"/>
          <p:cNvPicPr preferRelativeResize="0"/>
          <p:nvPr/>
        </p:nvPicPr>
        <p:blipFill rotWithShape="1">
          <a:blip r:embed="rId6">
            <a:alphaModFix/>
          </a:blip>
          <a:srcRect b="31440" l="20109" r="41571" t="16983"/>
          <a:stretch/>
        </p:blipFill>
        <p:spPr>
          <a:xfrm>
            <a:off x="4691700" y="3798585"/>
            <a:ext cx="1093724" cy="1344914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2" name="Google Shape;122;p20"/>
          <p:cNvSpPr/>
          <p:nvPr/>
        </p:nvSpPr>
        <p:spPr>
          <a:xfrm>
            <a:off x="1093725" y="2645650"/>
            <a:ext cx="1182300" cy="9996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omic Sans MS"/>
                <a:ea typeface="Comic Sans MS"/>
                <a:cs typeface="Comic Sans MS"/>
                <a:sym typeface="Comic Sans MS"/>
              </a:rPr>
              <a:t>poderíamos explorar esse túnel…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3" name="Google Shape;123;p20"/>
          <p:cNvSpPr/>
          <p:nvPr/>
        </p:nvSpPr>
        <p:spPr>
          <a:xfrm>
            <a:off x="5517575" y="2798975"/>
            <a:ext cx="1182300" cy="9996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omic Sans MS"/>
                <a:ea typeface="Comic Sans MS"/>
                <a:cs typeface="Comic Sans MS"/>
                <a:sym typeface="Comic Sans MS"/>
              </a:rPr>
              <a:t>seríamos presos como ladrões</a:t>
            </a:r>
            <a:r>
              <a:rPr lang="pt-BR">
                <a:latin typeface="Comic Sans MS"/>
                <a:ea typeface="Comic Sans MS"/>
                <a:cs typeface="Comic Sans MS"/>
                <a:sym typeface="Comic Sans MS"/>
              </a:rPr>
              <a:t>…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POLLY DISSE </a:t>
            </a:r>
            <a:r>
              <a:rPr b="1" lang="pt-BR"/>
              <a:t>HAVER</a:t>
            </a:r>
            <a:r>
              <a:rPr b="1" lang="pt-BR"/>
              <a:t> UMA CASA VAZIA HÁ ANOS</a:t>
            </a:r>
            <a:endParaRPr b="1"/>
          </a:p>
        </p:txBody>
      </p:sp>
      <p:pic>
        <p:nvPicPr>
          <p:cNvPr id="129" name="Google Shape;12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691699" cy="469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451800"/>
            <a:ext cx="4572001" cy="4691699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1" name="Google Shape;131;p21"/>
          <p:cNvSpPr txBox="1"/>
          <p:nvPr/>
        </p:nvSpPr>
        <p:spPr>
          <a:xfrm>
            <a:off x="0" y="4068300"/>
            <a:ext cx="1671000" cy="10752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eles poderiam atravessar o túnel até lá e explorar.</a:t>
            </a: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D0E0E3"/>
          </a:solidFill>
        </p:spPr>
        <p:txBody>
          <a:bodyPr anchorCtr="0" anchor="t" bIns="91425" lIns="91425" spcFirstLastPara="1" rIns="91425" wrap="square" tIns="91425">
            <a:normAutofit fontScale="6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POLLY E DIGORY DESCERAM E CALCULARAM A QUANTIDADE DE PASSOS</a:t>
            </a:r>
            <a:endParaRPr b="1"/>
          </a:p>
        </p:txBody>
      </p:sp>
      <p:pic>
        <p:nvPicPr>
          <p:cNvPr id="137" name="Google Shape;137;p22"/>
          <p:cNvPicPr preferRelativeResize="0"/>
          <p:nvPr/>
        </p:nvPicPr>
        <p:blipFill rotWithShape="1">
          <a:blip r:embed="rId3">
            <a:alphaModFix/>
          </a:blip>
          <a:srcRect b="0" l="15799" r="17311" t="0"/>
          <a:stretch/>
        </p:blipFill>
        <p:spPr>
          <a:xfrm>
            <a:off x="0" y="451800"/>
            <a:ext cx="3138401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8" name="Google Shape;138;p22"/>
          <p:cNvPicPr preferRelativeResize="0"/>
          <p:nvPr/>
        </p:nvPicPr>
        <p:blipFill rotWithShape="1">
          <a:blip r:embed="rId4">
            <a:alphaModFix/>
          </a:blip>
          <a:srcRect b="0" l="0" r="29512" t="0"/>
          <a:stretch/>
        </p:blipFill>
        <p:spPr>
          <a:xfrm>
            <a:off x="3138400" y="451800"/>
            <a:ext cx="3138401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9" name="Google Shape;139;p22"/>
          <p:cNvPicPr preferRelativeResize="0"/>
          <p:nvPr/>
        </p:nvPicPr>
        <p:blipFill rotWithShape="1">
          <a:blip r:embed="rId5">
            <a:alphaModFix/>
          </a:blip>
          <a:srcRect b="0" l="38886" r="0" t="0"/>
          <a:stretch/>
        </p:blipFill>
        <p:spPr>
          <a:xfrm>
            <a:off x="6276800" y="451800"/>
            <a:ext cx="2867200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700">
                <a:solidFill>
                  <a:schemeClr val="dk1"/>
                </a:solidFill>
              </a:rPr>
              <a:t>Atravessaram o túnel no sótão segurando velas e tomando cuidado para não pisar em falso</a:t>
            </a:r>
            <a:endParaRPr sz="3400"/>
          </a:p>
        </p:txBody>
      </p:sp>
      <p:pic>
        <p:nvPicPr>
          <p:cNvPr id="145" name="Google Shape;14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691699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6" name="Google Shape;14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700" y="451800"/>
            <a:ext cx="4452301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FE2F3"/>
          </a:solidFill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100">
                <a:solidFill>
                  <a:schemeClr val="dk1"/>
                </a:solidFill>
              </a:rPr>
              <a:t>Havia uma portinha na parede de tijolos. Digory hesitou em abrir</a:t>
            </a:r>
            <a:endParaRPr sz="3800"/>
          </a:p>
        </p:txBody>
      </p:sp>
      <p:pic>
        <p:nvPicPr>
          <p:cNvPr id="152" name="Google Shape;15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691699" cy="469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700" y="451800"/>
            <a:ext cx="4452301" cy="469169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4"/>
          <p:cNvSpPr txBox="1"/>
          <p:nvPr/>
        </p:nvSpPr>
        <p:spPr>
          <a:xfrm>
            <a:off x="243025" y="3817300"/>
            <a:ext cx="1602900" cy="11208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Chegaram em cima de onde deveria ser a casa abandonada</a:t>
            </a:r>
            <a:endParaRPr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Eles abriram a portinha e viram um quarto mobiliado e iluminado</a:t>
            </a:r>
            <a:endParaRPr b="1"/>
          </a:p>
        </p:txBody>
      </p:sp>
      <p:pic>
        <p:nvPicPr>
          <p:cNvPr id="160" name="Google Shape;16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691699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1" name="Google Shape;16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700" y="451800"/>
            <a:ext cx="4452301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2" name="Google Shape;162;p25"/>
          <p:cNvSpPr txBox="1"/>
          <p:nvPr/>
        </p:nvSpPr>
        <p:spPr>
          <a:xfrm>
            <a:off x="5260825" y="3932525"/>
            <a:ext cx="1309500" cy="11523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Polly foi a primeira a descer a escada</a:t>
            </a:r>
            <a:endParaRPr sz="17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1700" y="451800"/>
            <a:ext cx="4452301" cy="469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51800"/>
            <a:ext cx="4691699" cy="469169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6"/>
          <p:cNvSpPr txBox="1"/>
          <p:nvPr>
            <p:ph idx="1" type="subTitle"/>
          </p:nvPr>
        </p:nvSpPr>
        <p:spPr>
          <a:xfrm>
            <a:off x="0" y="0"/>
            <a:ext cx="9144000" cy="5700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chemeClr val="dk1"/>
                </a:solidFill>
              </a:rPr>
              <a:t>Havia um zumbido parecido com o de aspirador de pó, mas na época em que ocorreu a história eles não existiam</a:t>
            </a:r>
            <a:endParaRPr sz="35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1435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5150" y="0"/>
            <a:ext cx="44488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7"/>
          <p:cNvSpPr txBox="1"/>
          <p:nvPr/>
        </p:nvSpPr>
        <p:spPr>
          <a:xfrm>
            <a:off x="243025" y="3649675"/>
            <a:ext cx="1236000" cy="11523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omic Sans MS"/>
                <a:ea typeface="Comic Sans MS"/>
                <a:cs typeface="Comic Sans MS"/>
                <a:sym typeface="Comic Sans MS"/>
              </a:rPr>
              <a:t>Havia uma poltrona em frente ao fogo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7" name="Google Shape;177;p27"/>
          <p:cNvSpPr txBox="1"/>
          <p:nvPr/>
        </p:nvSpPr>
        <p:spPr>
          <a:xfrm>
            <a:off x="7481650" y="1355525"/>
            <a:ext cx="1539900" cy="19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E8EAED"/>
                </a:solidFill>
                <a:highlight>
                  <a:srgbClr val="77172E"/>
                </a:highlight>
                <a:latin typeface="Roboto"/>
                <a:ea typeface="Roboto"/>
                <a:cs typeface="Roboto"/>
                <a:sym typeface="Roboto"/>
              </a:rPr>
              <a:t>Ao lado havia uma mesinha com uma bandeja com dois anéis verdes e dois amarelos.</a:t>
            </a:r>
            <a:endParaRPr/>
          </a:p>
        </p:txBody>
      </p:sp>
      <p:sp>
        <p:nvSpPr>
          <p:cNvPr id="178" name="Google Shape;178;p27"/>
          <p:cNvSpPr txBox="1"/>
          <p:nvPr/>
        </p:nvSpPr>
        <p:spPr>
          <a:xfrm>
            <a:off x="284925" y="234650"/>
            <a:ext cx="1079100" cy="10476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Trebuchet MS"/>
                <a:ea typeface="Trebuchet MS"/>
                <a:cs typeface="Trebuchet MS"/>
                <a:sym typeface="Trebuchet MS"/>
              </a:rPr>
              <a:t>Quem poderia estar usando essa sala escondida?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Quando Polly foi em </a:t>
            </a:r>
            <a:r>
              <a:rPr lang="pt-BR"/>
              <a:t>direção</a:t>
            </a:r>
            <a:r>
              <a:rPr lang="pt-BR"/>
              <a:t> à bandeja de anéis, a cadeira virou</a:t>
            </a:r>
            <a:endParaRPr/>
          </a:p>
        </p:txBody>
      </p:sp>
      <p:pic>
        <p:nvPicPr>
          <p:cNvPr id="184" name="Google Shape;18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691699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5" name="Google Shape;185;p28"/>
          <p:cNvSpPr txBox="1"/>
          <p:nvPr/>
        </p:nvSpPr>
        <p:spPr>
          <a:xfrm>
            <a:off x="276725" y="4059875"/>
            <a:ext cx="1373100" cy="9507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casa abandonada era o esconderijo do tio de Digory</a:t>
            </a:r>
            <a:endParaRPr sz="16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86" name="Google Shape;18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700" y="451800"/>
            <a:ext cx="4452301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7" name="Google Shape;187;p28"/>
          <p:cNvSpPr txBox="1"/>
          <p:nvPr/>
        </p:nvSpPr>
        <p:spPr>
          <a:xfrm>
            <a:off x="4765375" y="4059875"/>
            <a:ext cx="1066800" cy="1035000"/>
          </a:xfrm>
          <a:prstGeom prst="rect">
            <a:avLst/>
          </a:prstGeom>
          <a:solidFill>
            <a:srgbClr val="D9D2E9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 que o tio de Digory faria escondido neste lugar?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900">
                <a:solidFill>
                  <a:schemeClr val="dk1"/>
                </a:solidFill>
              </a:rPr>
              <a:t>As crianças tentaram escapar, mas o tio de Digory fechou a portinha do sótão</a:t>
            </a:r>
            <a:endParaRPr sz="3600"/>
          </a:p>
        </p:txBody>
      </p:sp>
      <p:pic>
        <p:nvPicPr>
          <p:cNvPr id="193" name="Google Shape;19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2300" y="451800"/>
            <a:ext cx="4691699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4" name="Google Shape;19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51800"/>
            <a:ext cx="4511926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FE2F3"/>
          </a:solidFill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>
                <a:solidFill>
                  <a:schemeClr val="dk1"/>
                </a:solidFill>
              </a:rPr>
              <a:t>A</a:t>
            </a:r>
            <a:r>
              <a:rPr lang="pt-BR" sz="2000">
                <a:solidFill>
                  <a:schemeClr val="dk1"/>
                </a:solidFill>
              </a:rPr>
              <a:t> presença delas era exatamente o que ele precisava</a:t>
            </a:r>
            <a:endParaRPr sz="3700"/>
          </a:p>
        </p:txBody>
      </p:sp>
      <p:pic>
        <p:nvPicPr>
          <p:cNvPr id="200" name="Google Shape;200;p30"/>
          <p:cNvPicPr preferRelativeResize="0"/>
          <p:nvPr/>
        </p:nvPicPr>
        <p:blipFill rotWithShape="1">
          <a:blip r:embed="rId3">
            <a:alphaModFix/>
          </a:blip>
          <a:srcRect b="49884" l="21432" r="27242" t="0"/>
          <a:stretch/>
        </p:blipFill>
        <p:spPr>
          <a:xfrm>
            <a:off x="0" y="451800"/>
            <a:ext cx="4804989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1" name="Google Shape;20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5000" y="451800"/>
            <a:ext cx="4339000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2" name="Google Shape;202;p30"/>
          <p:cNvSpPr txBox="1"/>
          <p:nvPr/>
        </p:nvSpPr>
        <p:spPr>
          <a:xfrm>
            <a:off x="149975" y="3996500"/>
            <a:ext cx="1837800" cy="993000"/>
          </a:xfrm>
          <a:prstGeom prst="rect">
            <a:avLst/>
          </a:prstGeom>
          <a:solidFill>
            <a:srgbClr val="EAD1D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Trebuchet MS"/>
                <a:ea typeface="Trebuchet MS"/>
                <a:cs typeface="Trebuchet MS"/>
                <a:sym typeface="Trebuchet MS"/>
              </a:rPr>
              <a:t>o tio de Digory fazia experiências. A última cobaia havia desaparecido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3" name="Google Shape;203;p30"/>
          <p:cNvSpPr txBox="1"/>
          <p:nvPr/>
        </p:nvSpPr>
        <p:spPr>
          <a:xfrm>
            <a:off x="6449225" y="4402375"/>
            <a:ext cx="1837800" cy="5340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latin typeface="Trebuchet MS"/>
                <a:ea typeface="Trebuchet MS"/>
                <a:cs typeface="Trebuchet MS"/>
                <a:sym typeface="Trebuchet MS"/>
              </a:rPr>
              <a:t>Que tipo de experiência o</a:t>
            </a:r>
            <a:r>
              <a:rPr lang="pt-BR" sz="1200">
                <a:latin typeface="Trebuchet MS"/>
                <a:ea typeface="Trebuchet MS"/>
                <a:cs typeface="Trebuchet MS"/>
                <a:sym typeface="Trebuchet MS"/>
              </a:rPr>
              <a:t> tio de Digory fazia? </a:t>
            </a:r>
            <a:endParaRPr sz="12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lang="pt-BR" sz="1505">
                <a:solidFill>
                  <a:schemeClr val="dk1"/>
                </a:solidFill>
              </a:rPr>
              <a:t>O homem tentou persuadir as crianças, fingindo deixar eles voltarem, e ofereceu um dos anéis que Polly achara bonito. </a:t>
            </a:r>
            <a:endParaRPr sz="1505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2440"/>
          </a:p>
        </p:txBody>
      </p:sp>
      <p:pic>
        <p:nvPicPr>
          <p:cNvPr id="209" name="Google Shape;20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691699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0" name="Google Shape;21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700" y="451800"/>
            <a:ext cx="4452301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2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pt-BR" sz="1704">
                <a:solidFill>
                  <a:schemeClr val="dk1"/>
                </a:solidFill>
              </a:rPr>
              <a:t>Quando a menina se aproximou da bandeja, o barulho de aspirador ficou mais alto</a:t>
            </a:r>
            <a:endParaRPr sz="2640"/>
          </a:p>
        </p:txBody>
      </p:sp>
      <p:pic>
        <p:nvPicPr>
          <p:cNvPr id="216" name="Google Shape;216;p32"/>
          <p:cNvPicPr preferRelativeResize="0"/>
          <p:nvPr/>
        </p:nvPicPr>
        <p:blipFill rotWithShape="1">
          <a:blip r:embed="rId3">
            <a:alphaModFix/>
          </a:blip>
          <a:srcRect b="0" l="17832" r="5404" t="0"/>
          <a:stretch/>
        </p:blipFill>
        <p:spPr>
          <a:xfrm>
            <a:off x="0" y="451800"/>
            <a:ext cx="3601500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7" name="Google Shape;217;p32"/>
          <p:cNvPicPr preferRelativeResize="0"/>
          <p:nvPr/>
        </p:nvPicPr>
        <p:blipFill rotWithShape="1">
          <a:blip r:embed="rId4">
            <a:alphaModFix/>
          </a:blip>
          <a:srcRect b="0" l="15176" r="15078" t="0"/>
          <a:stretch/>
        </p:blipFill>
        <p:spPr>
          <a:xfrm>
            <a:off x="3601500" y="451800"/>
            <a:ext cx="3105124" cy="469169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8" name="Google Shape;218;p32"/>
          <p:cNvPicPr preferRelativeResize="0"/>
          <p:nvPr/>
        </p:nvPicPr>
        <p:blipFill rotWithShape="1">
          <a:blip r:embed="rId5">
            <a:alphaModFix/>
          </a:blip>
          <a:srcRect b="0" l="27380" r="19943" t="0"/>
          <a:stretch/>
        </p:blipFill>
        <p:spPr>
          <a:xfrm>
            <a:off x="6706625" y="451800"/>
            <a:ext cx="2471424" cy="469169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19" name="Google Shape;219;p32"/>
          <p:cNvSpPr txBox="1"/>
          <p:nvPr/>
        </p:nvSpPr>
        <p:spPr>
          <a:xfrm>
            <a:off x="7891650" y="4106100"/>
            <a:ext cx="1130100" cy="9189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lang="pt-BR" sz="1405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</a:t>
            </a:r>
            <a:r>
              <a:rPr lang="pt-BR" sz="1405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arecia que o som vinha do anel</a:t>
            </a:r>
            <a:endParaRPr sz="1405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0" name="Google Shape;220;p32"/>
          <p:cNvPicPr preferRelativeResize="0"/>
          <p:nvPr/>
        </p:nvPicPr>
        <p:blipFill rotWithShape="1">
          <a:blip r:embed="rId6">
            <a:alphaModFix/>
          </a:blip>
          <a:srcRect b="54948" l="38704" r="25156" t="0"/>
          <a:stretch/>
        </p:blipFill>
        <p:spPr>
          <a:xfrm>
            <a:off x="0" y="3666300"/>
            <a:ext cx="1185001" cy="147719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1" name="Google Shape;221;p32"/>
          <p:cNvPicPr preferRelativeResize="0"/>
          <p:nvPr/>
        </p:nvPicPr>
        <p:blipFill rotWithShape="1">
          <a:blip r:embed="rId7">
            <a:alphaModFix/>
          </a:blip>
          <a:srcRect b="70258" l="37589" r="39058" t="3793"/>
          <a:stretch/>
        </p:blipFill>
        <p:spPr>
          <a:xfrm>
            <a:off x="1237825" y="3666299"/>
            <a:ext cx="1329475" cy="14771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2" name="Google Shape;222;p32"/>
          <p:cNvSpPr/>
          <p:nvPr/>
        </p:nvSpPr>
        <p:spPr>
          <a:xfrm>
            <a:off x="741425" y="3056525"/>
            <a:ext cx="897600" cy="6864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Trebuchet MS"/>
                <a:ea typeface="Trebuchet MS"/>
                <a:cs typeface="Trebuchet MS"/>
                <a:sym typeface="Trebuchet MS"/>
              </a:rPr>
              <a:t>Não toque no anel!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FE2F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lang="pt-BR" sz="2205">
                <a:solidFill>
                  <a:schemeClr val="dk1"/>
                </a:solidFill>
              </a:rPr>
              <a:t>Polly desapareceu. Digory e o tio estavam sozinhos no sótão</a:t>
            </a:r>
            <a:endParaRPr sz="2205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3140"/>
          </a:p>
        </p:txBody>
      </p:sp>
      <p:pic>
        <p:nvPicPr>
          <p:cNvPr id="228" name="Google Shape;22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691699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9" name="Google Shape;229;p33"/>
          <p:cNvPicPr preferRelativeResize="0"/>
          <p:nvPr/>
        </p:nvPicPr>
        <p:blipFill rotWithShape="1">
          <a:blip r:embed="rId4">
            <a:alphaModFix/>
          </a:blip>
          <a:srcRect b="54948" l="38704" r="25156" t="0"/>
          <a:stretch/>
        </p:blipFill>
        <p:spPr>
          <a:xfrm>
            <a:off x="0" y="3666300"/>
            <a:ext cx="1185001" cy="147719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0" name="Google Shape;230;p33"/>
          <p:cNvPicPr preferRelativeResize="0"/>
          <p:nvPr/>
        </p:nvPicPr>
        <p:blipFill rotWithShape="1">
          <a:blip r:embed="rId5">
            <a:alphaModFix/>
          </a:blip>
          <a:srcRect b="70258" l="37589" r="39058" t="3793"/>
          <a:stretch/>
        </p:blipFill>
        <p:spPr>
          <a:xfrm>
            <a:off x="1237825" y="3666299"/>
            <a:ext cx="1329475" cy="14771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1" name="Google Shape;231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91700" y="451800"/>
            <a:ext cx="4452301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2" name="Google Shape;232;p33"/>
          <p:cNvSpPr txBox="1"/>
          <p:nvPr/>
        </p:nvSpPr>
        <p:spPr>
          <a:xfrm>
            <a:off x="2710600" y="4007075"/>
            <a:ext cx="1837800" cy="10560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Trebuchet MS"/>
                <a:ea typeface="Trebuchet MS"/>
                <a:cs typeface="Trebuchet MS"/>
                <a:sym typeface="Trebuchet MS"/>
              </a:rPr>
              <a:t>Digory ia gritar, mas o tio lembrou que a mãe dele poderia ouvir e passar mal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DIGORY QUERIA SABER PARA ONDE POLLY FORA ENVIADA</a:t>
            </a:r>
            <a:endParaRPr/>
          </a:p>
        </p:txBody>
      </p:sp>
      <p:pic>
        <p:nvPicPr>
          <p:cNvPr id="238" name="Google Shape;23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691699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9" name="Google Shape;239;p34"/>
          <p:cNvSpPr txBox="1"/>
          <p:nvPr/>
        </p:nvSpPr>
        <p:spPr>
          <a:xfrm>
            <a:off x="963225" y="4123250"/>
            <a:ext cx="1066800" cy="897600"/>
          </a:xfrm>
          <a:prstGeom prst="rect">
            <a:avLst/>
          </a:prstGeom>
          <a:solidFill>
            <a:srgbClr val="EAD1DC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tio contou a história…</a:t>
            </a:r>
            <a:endParaRPr/>
          </a:p>
        </p:txBody>
      </p:sp>
      <p:pic>
        <p:nvPicPr>
          <p:cNvPr id="240" name="Google Shape;24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8475" y="451800"/>
            <a:ext cx="4405524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1" name="Google Shape;24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97700" y="3303300"/>
            <a:ext cx="1746299" cy="1840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2" name="Google Shape;242;p34"/>
          <p:cNvSpPr txBox="1"/>
          <p:nvPr/>
        </p:nvSpPr>
        <p:spPr>
          <a:xfrm>
            <a:off x="7590475" y="633050"/>
            <a:ext cx="872400" cy="8523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 família não gostava de tocar no assunto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FE2F3"/>
          </a:solidFill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700">
                <a:solidFill>
                  <a:schemeClr val="dk1"/>
                </a:solidFill>
              </a:rPr>
              <a:t>Alguns dias antes de morrer, a senhora entregou uma caixa ao tio, pedindo para ele se livrar</a:t>
            </a:r>
            <a:endParaRPr sz="3400"/>
          </a:p>
        </p:txBody>
      </p:sp>
      <p:pic>
        <p:nvPicPr>
          <p:cNvPr id="248" name="Google Shape;248;p35"/>
          <p:cNvPicPr preferRelativeResize="0"/>
          <p:nvPr/>
        </p:nvPicPr>
        <p:blipFill rotWithShape="1">
          <a:blip r:embed="rId3">
            <a:alphaModFix/>
          </a:blip>
          <a:srcRect b="0" l="26207" r="8058" t="0"/>
          <a:stretch/>
        </p:blipFill>
        <p:spPr>
          <a:xfrm>
            <a:off x="0" y="451800"/>
            <a:ext cx="3084076" cy="4691699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9" name="Google Shape;249;p35"/>
          <p:cNvPicPr preferRelativeResize="0"/>
          <p:nvPr/>
        </p:nvPicPr>
        <p:blipFill rotWithShape="1">
          <a:blip r:embed="rId4">
            <a:alphaModFix/>
          </a:blip>
          <a:srcRect b="0" l="6961" r="31045" t="0"/>
          <a:stretch/>
        </p:blipFill>
        <p:spPr>
          <a:xfrm>
            <a:off x="3084075" y="451800"/>
            <a:ext cx="2908526" cy="469169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0" name="Google Shape;250;p35"/>
          <p:cNvPicPr preferRelativeResize="0"/>
          <p:nvPr/>
        </p:nvPicPr>
        <p:blipFill rotWithShape="1">
          <a:blip r:embed="rId5">
            <a:alphaModFix/>
          </a:blip>
          <a:srcRect b="0" l="0" r="22142" t="0"/>
          <a:stretch/>
        </p:blipFill>
        <p:spPr>
          <a:xfrm>
            <a:off x="5491200" y="451800"/>
            <a:ext cx="3652800" cy="469169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1" name="Google Shape;251;p35"/>
          <p:cNvSpPr txBox="1"/>
          <p:nvPr/>
        </p:nvSpPr>
        <p:spPr>
          <a:xfrm>
            <a:off x="5645600" y="3902525"/>
            <a:ext cx="1224600" cy="11736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 senhora era uma das últimas pessoas no mundo que tinha sangue de fada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FE2F3"/>
          </a:solidFill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>
                <a:solidFill>
                  <a:schemeClr val="dk1"/>
                </a:solidFill>
              </a:rPr>
              <a:t>O tio dedicou a sua vida a estudar a magia dos anéis que estavam na caixa</a:t>
            </a:r>
            <a:endParaRPr sz="3700"/>
          </a:p>
        </p:txBody>
      </p:sp>
      <p:pic>
        <p:nvPicPr>
          <p:cNvPr id="257" name="Google Shape;257;p36"/>
          <p:cNvPicPr preferRelativeResize="0"/>
          <p:nvPr/>
        </p:nvPicPr>
        <p:blipFill rotWithShape="1">
          <a:blip r:embed="rId3">
            <a:alphaModFix/>
          </a:blip>
          <a:srcRect b="5114" l="6559" r="0" t="0"/>
          <a:stretch/>
        </p:blipFill>
        <p:spPr>
          <a:xfrm>
            <a:off x="0" y="451800"/>
            <a:ext cx="4620127" cy="469169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8" name="Google Shape;25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0125" y="451800"/>
            <a:ext cx="4523875" cy="4691702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9" name="Google Shape;259;p36"/>
          <p:cNvPicPr preferRelativeResize="0"/>
          <p:nvPr/>
        </p:nvPicPr>
        <p:blipFill rotWithShape="1">
          <a:blip r:embed="rId5">
            <a:alphaModFix/>
          </a:blip>
          <a:srcRect b="21757" l="0" r="74190" t="12964"/>
          <a:stretch/>
        </p:blipFill>
        <p:spPr>
          <a:xfrm>
            <a:off x="7814175" y="3461825"/>
            <a:ext cx="1329825" cy="1681675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0" name="Google Shape;260;p36"/>
          <p:cNvSpPr txBox="1"/>
          <p:nvPr/>
        </p:nvSpPr>
        <p:spPr>
          <a:xfrm>
            <a:off x="3494625" y="4099975"/>
            <a:ext cx="973800" cy="952500"/>
          </a:xfrm>
          <a:prstGeom prst="rect">
            <a:avLst/>
          </a:prstGeom>
          <a:solidFill>
            <a:srgbClr val="FCE5C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descobriu que os objetos vieram de Atlântida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7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FE2F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>
                <a:solidFill>
                  <a:schemeClr val="dk1"/>
                </a:solidFill>
              </a:rPr>
              <a:t>Ele descobriu o poder dos anéis</a:t>
            </a:r>
            <a:endParaRPr sz="4100"/>
          </a:p>
        </p:txBody>
      </p:sp>
      <p:pic>
        <p:nvPicPr>
          <p:cNvPr id="266" name="Google Shape;266;p37"/>
          <p:cNvPicPr preferRelativeResize="0"/>
          <p:nvPr/>
        </p:nvPicPr>
        <p:blipFill rotWithShape="1">
          <a:blip r:embed="rId3">
            <a:alphaModFix/>
          </a:blip>
          <a:srcRect b="0" l="7718" r="10173" t="0"/>
          <a:stretch/>
        </p:blipFill>
        <p:spPr>
          <a:xfrm>
            <a:off x="0" y="429338"/>
            <a:ext cx="3852324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7" name="Google Shape;267;p37"/>
          <p:cNvPicPr preferRelativeResize="0"/>
          <p:nvPr/>
        </p:nvPicPr>
        <p:blipFill rotWithShape="1">
          <a:blip r:embed="rId4">
            <a:alphaModFix/>
          </a:blip>
          <a:srcRect b="0" l="23601" r="13879" t="0"/>
          <a:stretch/>
        </p:blipFill>
        <p:spPr>
          <a:xfrm>
            <a:off x="6189163" y="429350"/>
            <a:ext cx="2961226" cy="469167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8" name="Google Shape;268;p37"/>
          <p:cNvPicPr preferRelativeResize="0"/>
          <p:nvPr/>
        </p:nvPicPr>
        <p:blipFill rotWithShape="1">
          <a:blip r:embed="rId5">
            <a:alphaModFix/>
          </a:blip>
          <a:srcRect b="0" l="50327" r="0" t="0"/>
          <a:stretch/>
        </p:blipFill>
        <p:spPr>
          <a:xfrm>
            <a:off x="3852326" y="429350"/>
            <a:ext cx="2330450" cy="469167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9" name="Google Shape;269;p37"/>
          <p:cNvSpPr txBox="1"/>
          <p:nvPr/>
        </p:nvSpPr>
        <p:spPr>
          <a:xfrm>
            <a:off x="4002600" y="4216400"/>
            <a:ext cx="1587600" cy="846600"/>
          </a:xfrm>
          <a:prstGeom prst="rect">
            <a:avLst/>
          </a:prstGeom>
          <a:solidFill>
            <a:srgbClr val="FFF2CC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dk1"/>
                </a:solidFill>
              </a:rPr>
              <a:t>os anéis amarelos transportavam as pessoas para outro mundo</a:t>
            </a:r>
            <a:endParaRPr/>
          </a:p>
        </p:txBody>
      </p:sp>
      <p:sp>
        <p:nvSpPr>
          <p:cNvPr id="270" name="Google Shape;270;p37"/>
          <p:cNvSpPr txBox="1"/>
          <p:nvPr/>
        </p:nvSpPr>
        <p:spPr>
          <a:xfrm>
            <a:off x="7727975" y="4290500"/>
            <a:ext cx="984300" cy="772500"/>
          </a:xfrm>
          <a:prstGeom prst="rect">
            <a:avLst/>
          </a:prstGeom>
          <a:solidFill>
            <a:srgbClr val="B6D7A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os verdes traziam de volta</a:t>
            </a:r>
            <a:endParaRPr sz="15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38"/>
          <p:cNvPicPr preferRelativeResize="0"/>
          <p:nvPr/>
        </p:nvPicPr>
        <p:blipFill rotWithShape="1">
          <a:blip r:embed="rId3">
            <a:alphaModFix/>
          </a:blip>
          <a:srcRect b="49884" l="21432" r="27242" t="0"/>
          <a:stretch/>
        </p:blipFill>
        <p:spPr>
          <a:xfrm>
            <a:off x="0" y="451800"/>
            <a:ext cx="4804989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6" name="Google Shape;27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2075" y="451800"/>
            <a:ext cx="4511926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7" name="Google Shape;277;p38"/>
          <p:cNvPicPr preferRelativeResize="0"/>
          <p:nvPr/>
        </p:nvPicPr>
        <p:blipFill rotWithShape="1">
          <a:blip r:embed="rId5">
            <a:alphaModFix/>
          </a:blip>
          <a:srcRect b="0" l="15176" r="15078" t="58132"/>
          <a:stretch/>
        </p:blipFill>
        <p:spPr>
          <a:xfrm>
            <a:off x="6711950" y="3605000"/>
            <a:ext cx="2432051" cy="1538501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78" name="Google Shape;278;p38"/>
          <p:cNvSpPr txBox="1"/>
          <p:nvPr>
            <p:ph idx="1" type="subTitle"/>
          </p:nvPr>
        </p:nvSpPr>
        <p:spPr>
          <a:xfrm>
            <a:off x="0" y="0"/>
            <a:ext cx="9144000" cy="5862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600">
                <a:solidFill>
                  <a:schemeClr val="dk1"/>
                </a:solidFill>
              </a:rPr>
              <a:t>Digory descobriu que havia caído em uma armadilha, e teria que ir até esse mundo entregar um dos anéis verdes</a:t>
            </a:r>
            <a:endParaRPr b="1" sz="33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9"/>
          <p:cNvPicPr preferRelativeResize="0"/>
          <p:nvPr/>
        </p:nvPicPr>
        <p:blipFill rotWithShape="1">
          <a:blip r:embed="rId3">
            <a:alphaModFix/>
          </a:blip>
          <a:srcRect b="5838" l="9844" r="0" t="0"/>
          <a:stretch/>
        </p:blipFill>
        <p:spPr>
          <a:xfrm>
            <a:off x="0" y="451800"/>
            <a:ext cx="4492170" cy="469169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84" name="Google Shape;284;p39"/>
          <p:cNvSpPr txBox="1"/>
          <p:nvPr>
            <p:ph idx="1" type="subTitle"/>
          </p:nvPr>
        </p:nvSpPr>
        <p:spPr>
          <a:xfrm>
            <a:off x="0" y="0"/>
            <a:ext cx="9144000" cy="671100"/>
          </a:xfrm>
          <a:prstGeom prst="rect">
            <a:avLst/>
          </a:prstGeom>
          <a:solidFill>
            <a:srgbClr val="D0E0E3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pt-BR" sz="8544">
                <a:solidFill>
                  <a:schemeClr val="dk1"/>
                </a:solidFill>
              </a:rPr>
              <a:t> Quando Digory tocou no anel amarelo, o estúdio do tio no sótão desapareceu</a:t>
            </a:r>
            <a:endParaRPr sz="8544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5" name="Google Shape;28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2175" y="671100"/>
            <a:ext cx="4651825" cy="44921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0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solidFill>
                  <a:schemeClr val="dk1"/>
                </a:solidFill>
              </a:rPr>
              <a:t>Digory </a:t>
            </a:r>
            <a:r>
              <a:rPr lang="pt-BR" sz="1900">
                <a:solidFill>
                  <a:schemeClr val="dk1"/>
                </a:solidFill>
              </a:rPr>
              <a:t>viu uma luz fraca surgir do alto, e parecia estar debaixo d’água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291" name="Google Shape;29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755200" cy="469169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2" name="Google Shape;29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5200" y="451800"/>
            <a:ext cx="4388800" cy="4691699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3" name="Google Shape;293;p40"/>
          <p:cNvSpPr txBox="1"/>
          <p:nvPr/>
        </p:nvSpPr>
        <p:spPr>
          <a:xfrm>
            <a:off x="7579775" y="4099975"/>
            <a:ext cx="1397100" cy="942000"/>
          </a:xfrm>
          <a:prstGeom prst="rect">
            <a:avLst/>
          </a:prstGeom>
          <a:solidFill>
            <a:srgbClr val="6AA84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Foi expelido para a margem de um lago, no entanto, não estava molhado.</a:t>
            </a:r>
            <a:endParaRPr sz="11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1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lang="pt-BR" sz="2105">
                <a:solidFill>
                  <a:schemeClr val="dk1"/>
                </a:solidFill>
              </a:rPr>
              <a:t>Havia milhares de lagos parecidos — um ao lado do outro.</a:t>
            </a:r>
            <a:endParaRPr sz="2105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3040"/>
          </a:p>
        </p:txBody>
      </p:sp>
      <p:pic>
        <p:nvPicPr>
          <p:cNvPr id="299" name="Google Shape;29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743450" cy="469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700" y="451800"/>
            <a:ext cx="4452301" cy="469169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1"/>
          <p:cNvSpPr txBox="1"/>
          <p:nvPr/>
        </p:nvSpPr>
        <p:spPr>
          <a:xfrm>
            <a:off x="1363025" y="1618075"/>
            <a:ext cx="1414500" cy="1028700"/>
          </a:xfrm>
          <a:prstGeom prst="rect">
            <a:avLst/>
          </a:prstGeom>
          <a:solidFill>
            <a:srgbClr val="38761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rgbClr val="D9D9D9"/>
                </a:solidFill>
                <a:latin typeface="Trebuchet MS"/>
                <a:ea typeface="Trebuchet MS"/>
                <a:cs typeface="Trebuchet MS"/>
                <a:sym typeface="Trebuchet MS"/>
              </a:rPr>
              <a:t>As árvores eram tão próximas umas das outras, que quase não podia avistar o céu</a:t>
            </a:r>
            <a:endParaRPr>
              <a:solidFill>
                <a:srgbClr val="D9D9D9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2" name="Google Shape;302;p41"/>
          <p:cNvSpPr txBox="1"/>
          <p:nvPr/>
        </p:nvSpPr>
        <p:spPr>
          <a:xfrm>
            <a:off x="5113500" y="497200"/>
            <a:ext cx="1757400" cy="921600"/>
          </a:xfrm>
          <a:prstGeom prst="rect">
            <a:avLst/>
          </a:prstGeom>
          <a:solidFill>
            <a:srgbClr val="38761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0">
                <a:solidFill>
                  <a:srgbClr val="EFEFEF"/>
                </a:solidFill>
                <a:latin typeface="Trebuchet MS"/>
                <a:ea typeface="Trebuchet MS"/>
                <a:cs typeface="Trebuchet MS"/>
                <a:sym typeface="Trebuchet MS"/>
              </a:rPr>
              <a:t>A luz existente era a luz verde coando-se através das folhas</a:t>
            </a:r>
            <a:endParaRPr sz="1600">
              <a:solidFill>
                <a:srgbClr val="EFEFE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2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>
                <a:solidFill>
                  <a:schemeClr val="dk1"/>
                </a:solidFill>
              </a:rPr>
              <a:t>Digory não se lembrava de como fora parar naquele bosque</a:t>
            </a:r>
            <a:endParaRPr sz="3900"/>
          </a:p>
        </p:txBody>
      </p:sp>
      <p:pic>
        <p:nvPicPr>
          <p:cNvPr id="308" name="Google Shape;30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691699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9" name="Google Shape;309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700" y="451800"/>
            <a:ext cx="4452301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3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  <a:solidFill>
            <a:srgbClr val="CFE2F3"/>
          </a:solidFill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100">
                <a:solidFill>
                  <a:schemeClr val="dk1"/>
                </a:solidFill>
              </a:rPr>
              <a:t>Digory não se lembrava de como fora parar naquele bosque</a:t>
            </a:r>
            <a:endParaRPr sz="3800"/>
          </a:p>
        </p:txBody>
      </p:sp>
      <p:pic>
        <p:nvPicPr>
          <p:cNvPr id="315" name="Google Shape;31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1800"/>
            <a:ext cx="4691699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6" name="Google Shape;31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700" y="451800"/>
            <a:ext cx="4452301" cy="469169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17" name="Google Shape;317;p43"/>
          <p:cNvSpPr txBox="1"/>
          <p:nvPr/>
        </p:nvSpPr>
        <p:spPr>
          <a:xfrm>
            <a:off x="334325" y="3894050"/>
            <a:ext cx="1618200" cy="910800"/>
          </a:xfrm>
          <a:prstGeom prst="rect">
            <a:avLst/>
          </a:prstGeom>
          <a:solidFill>
            <a:srgbClr val="D5A6BD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alguém lhe perguntasse, diria que nunca havia saído dali</a:t>
            </a:r>
            <a:endParaRPr sz="15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8" name="Google Shape;318;p43"/>
          <p:cNvSpPr/>
          <p:nvPr/>
        </p:nvSpPr>
        <p:spPr>
          <a:xfrm>
            <a:off x="2820350" y="593725"/>
            <a:ext cx="1392900" cy="8358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Acho que já te vi em algum lugar!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19" name="Google Shape;319;p43"/>
          <p:cNvSpPr/>
          <p:nvPr/>
        </p:nvSpPr>
        <p:spPr>
          <a:xfrm>
            <a:off x="6978025" y="754375"/>
            <a:ext cx="1221600" cy="8358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Eu também!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4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5"/>
          <p:cNvSpPr txBox="1"/>
          <p:nvPr>
            <p:ph idx="1" type="subTitle"/>
          </p:nvPr>
        </p:nvSpPr>
        <p:spPr>
          <a:xfrm>
            <a:off x="0" y="0"/>
            <a:ext cx="9144000" cy="45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